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61" r:id="rId5"/>
    <p:sldId id="260" r:id="rId6"/>
    <p:sldId id="277" r:id="rId7"/>
    <p:sldId id="276" r:id="rId8"/>
    <p:sldId id="280" r:id="rId9"/>
    <p:sldId id="281" r:id="rId10"/>
    <p:sldId id="321" r:id="rId11"/>
    <p:sldId id="278" r:id="rId12"/>
    <p:sldId id="322" r:id="rId13"/>
    <p:sldId id="262" r:id="rId14"/>
    <p:sldId id="291" r:id="rId15"/>
    <p:sldId id="279" r:id="rId16"/>
    <p:sldId id="290" r:id="rId17"/>
    <p:sldId id="303" r:id="rId18"/>
    <p:sldId id="329" r:id="rId19"/>
    <p:sldId id="275" r:id="rId20"/>
    <p:sldId id="282" r:id="rId21"/>
    <p:sldId id="328" r:id="rId22"/>
    <p:sldId id="323" r:id="rId23"/>
    <p:sldId id="274" r:id="rId24"/>
    <p:sldId id="285" r:id="rId25"/>
    <p:sldId id="268" r:id="rId26"/>
    <p:sldId id="302" r:id="rId27"/>
    <p:sldId id="286" r:id="rId28"/>
    <p:sldId id="293" r:id="rId29"/>
    <p:sldId id="330" r:id="rId30"/>
    <p:sldId id="295" r:id="rId31"/>
    <p:sldId id="304" r:id="rId32"/>
    <p:sldId id="287" r:id="rId33"/>
    <p:sldId id="305" r:id="rId34"/>
    <p:sldId id="296" r:id="rId35"/>
    <p:sldId id="310" r:id="rId36"/>
    <p:sldId id="306" r:id="rId37"/>
    <p:sldId id="294" r:id="rId38"/>
    <p:sldId id="307" r:id="rId39"/>
    <p:sldId id="308" r:id="rId40"/>
    <p:sldId id="324" r:id="rId41"/>
    <p:sldId id="316" r:id="rId42"/>
    <p:sldId id="317" r:id="rId43"/>
    <p:sldId id="315" r:id="rId44"/>
    <p:sldId id="325" r:id="rId45"/>
    <p:sldId id="311" r:id="rId46"/>
    <p:sldId id="312" r:id="rId47"/>
    <p:sldId id="326" r:id="rId48"/>
    <p:sldId id="297" r:id="rId49"/>
    <p:sldId id="298" r:id="rId50"/>
    <p:sldId id="327" r:id="rId51"/>
    <p:sldId id="271" r:id="rId52"/>
    <p:sldId id="314" r:id="rId53"/>
    <p:sldId id="313" r:id="rId54"/>
    <p:sldId id="272" r:id="rId55"/>
    <p:sldId id="269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6326"/>
  </p:normalViewPr>
  <p:slideViewPr>
    <p:cSldViewPr snapToGrid="0" snapToObjects="1">
      <p:cViewPr>
        <p:scale>
          <a:sx n="101" d="100"/>
          <a:sy n="101" d="100"/>
        </p:scale>
        <p:origin x="856" y="8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://en.wikipedia.org/wiki/Scalar_(mathematics)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https://www.slideshare.net/AhmadHafizIsmail/introduction-to-graphql-or-how-i-learned-to-stop-worrying-about-rest-apis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Two</a:t>
            </a:r>
            <a:r>
              <a:rPr lang="nl-NL" dirty="0" smtClean="0"/>
              <a:t> ROOT types:</a:t>
            </a:r>
            <a:r>
              <a:rPr lang="nl-NL" baseline="0" dirty="0" smtClean="0"/>
              <a:t> </a:t>
            </a:r>
          </a:p>
          <a:p>
            <a:pPr lvl="1"/>
            <a:r>
              <a:rPr lang="nl-NL" dirty="0" smtClean="0"/>
              <a:t>Query</a:t>
            </a:r>
          </a:p>
          <a:p>
            <a:pPr lvl="1"/>
            <a:r>
              <a:rPr lang="nl-NL" dirty="0" err="1" smtClean="0"/>
              <a:t>Mutation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</a:p>
          <a:p>
            <a:r>
              <a:rPr lang="nl-NL" dirty="0" smtClean="0"/>
              <a:t>List support</a:t>
            </a:r>
          </a:p>
          <a:p>
            <a:pPr fontAlgn="base"/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11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 algebra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vector or matrix. The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computing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integer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array. 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88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6575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0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Type</a:t>
            </a:r>
          </a:p>
          <a:p>
            <a:pPr lvl="1"/>
            <a:r>
              <a:rPr lang="nl-NL" dirty="0" smtClean="0"/>
              <a:t>Fields</a:t>
            </a:r>
          </a:p>
          <a:p>
            <a:pPr lvl="2"/>
            <a:r>
              <a:rPr lang="nl-NL" dirty="0" smtClean="0"/>
              <a:t>Fields are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in types</a:t>
            </a:r>
          </a:p>
          <a:p>
            <a:pPr lvl="2"/>
            <a:r>
              <a:rPr lang="nl-NL" baseline="0" dirty="0" smtClean="0"/>
              <a:t>Or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types</a:t>
            </a:r>
          </a:p>
          <a:p>
            <a:pPr lvl="2"/>
            <a:r>
              <a:rPr lang="nl-NL" baseline="0" dirty="0" err="1" smtClean="0"/>
              <a:t>Singular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plural</a:t>
            </a:r>
            <a:r>
              <a:rPr lang="nl-NL" baseline="0" dirty="0" smtClean="0"/>
              <a:t> []</a:t>
            </a:r>
            <a:endParaRPr lang="nl-NL" dirty="0" smtClean="0"/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98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137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Special </a:t>
            </a:r>
            <a:r>
              <a:rPr lang="nl-NL" dirty="0" err="1" smtClean="0"/>
              <a:t>build</a:t>
            </a:r>
            <a:r>
              <a:rPr lang="nl-NL" dirty="0" smtClean="0"/>
              <a:t> in type</a:t>
            </a:r>
          </a:p>
          <a:p>
            <a:r>
              <a:rPr lang="nl-NL" dirty="0" smtClean="0"/>
              <a:t>Field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resolver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operation</a:t>
            </a:r>
            <a:r>
              <a:rPr lang="nl-NL" baseline="0" dirty="0" smtClean="0"/>
              <a:t>)</a:t>
            </a:r>
            <a:endParaRPr lang="nl-NL" dirty="0" smtClean="0"/>
          </a:p>
          <a:p>
            <a:r>
              <a:rPr lang="nl-NL" dirty="0" smtClean="0"/>
              <a:t>Fields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5304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0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4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DataFetcher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fetches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backing data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 field type. </a:t>
            </a:r>
            <a:r>
              <a:rPr lang="nl-NL" baseline="0" dirty="0" err="1" smtClean="0"/>
              <a:t>Unless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provided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current</a:t>
            </a:r>
            <a:r>
              <a:rPr lang="nl-NL" baseline="0" dirty="0" smtClean="0"/>
              <a:t> type.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7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3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06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7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34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9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891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6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Multiple REST</a:t>
            </a:r>
            <a:r>
              <a:rPr lang="nl-NL" baseline="0" dirty="0" smtClean="0"/>
              <a:t> calls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screen. </a:t>
            </a:r>
          </a:p>
          <a:p>
            <a:r>
              <a:rPr lang="nl-NL" baseline="0" dirty="0" err="1" smtClean="0"/>
              <a:t>From</a:t>
            </a:r>
            <a:r>
              <a:rPr lang="nl-NL" baseline="0" dirty="0" smtClean="0"/>
              <a:t> multiple different 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271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http://graphql.org/learn/thinking-in-graphs/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‹nr.›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ql.org/learn/" TargetMode="External"/><Relationship Id="rId4" Type="http://schemas.openxmlformats.org/officeDocument/2006/relationships/hyperlink" Target="https://www.howtographql.com/" TargetMode="External"/><Relationship Id="rId5" Type="http://schemas.openxmlformats.org/officeDocument/2006/relationships/hyperlink" Target="https://github.com/graphql-java/awesome-graphql-java" TargetMode="External"/><Relationship Id="rId6" Type="http://schemas.openxmlformats.org/officeDocument/2006/relationships/hyperlink" Target="https://developers.facebook.com/docs/graph-api/using-graph-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REST in peace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1" y="1573536"/>
            <a:ext cx="3313777" cy="16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6" name="Shape 73"/>
          <p:cNvSpPr txBox="1">
            <a:spLocks/>
          </p:cNvSpPr>
          <p:nvPr/>
        </p:nvSpPr>
        <p:spPr>
          <a:xfrm>
            <a:off x="5791200" y="1152476"/>
            <a:ext cx="3666742" cy="3424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</a:t>
            </a:r>
            <a:r>
              <a:rPr lang="mr-IN" dirty="0" err="1" smtClean="0">
                <a:solidFill>
                  <a:srgbClr val="9876AA"/>
                </a:solidFill>
              </a:rPr>
              <a:t>product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imageUrl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 smtClean="0">
                <a:solidFill>
                  <a:srgbClr val="9876AA"/>
                </a:solidFill>
              </a:rPr>
              <a:t>          </a:t>
            </a:r>
            <a:r>
              <a:rPr lang="mr-IN" dirty="0" err="1" smtClean="0">
                <a:solidFill>
                  <a:srgbClr val="9876AA"/>
                </a:solidFill>
              </a:rPr>
              <a:t>shipment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/>
            </a:r>
            <a:br>
              <a:rPr lang="mr-IN" dirty="0" smtClean="0"/>
            </a:br>
            <a:r>
              <a:rPr lang="mr-IN" dirty="0" smtClean="0"/>
              <a:t>                </a:t>
            </a:r>
            <a:r>
              <a:rPr lang="mr-IN" dirty="0" err="1" smtClean="0">
                <a:solidFill>
                  <a:srgbClr val="9876AA"/>
                </a:solidFill>
              </a:rPr>
              <a:t>status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    </a:t>
            </a:r>
            <a:r>
              <a:rPr lang="mr-IN" dirty="0" smtClean="0"/>
              <a:t/>
            </a:r>
            <a:br>
              <a:rPr lang="mr-IN" dirty="0" smtClean="0"/>
            </a:b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008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website</a:t>
            </a:r>
            <a:r>
              <a:rPr lang="mr-IN" dirty="0"/>
              <a:t>…</a:t>
            </a:r>
            <a:r>
              <a:rPr lang="en-US" dirty="0"/>
              <a:t>using </a:t>
            </a:r>
            <a:r>
              <a:rPr lang="en-US" dirty="0" err="1"/>
              <a:t>GraphQL</a:t>
            </a:r>
            <a:endParaRPr lang="en-GB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674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Query</a:t>
            </a:r>
          </a:p>
          <a:p>
            <a:pPr marL="38100" marR="381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 smtClean="0"/>
              <a:t>{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 err="1" smtClean="0">
                <a:solidFill>
                  <a:srgbClr val="9876AA"/>
                </a:solidFill>
              </a:rPr>
              <a:t>order</a:t>
            </a:r>
            <a:r>
              <a:rPr lang="mr-IN" sz="1600" dirty="0" smtClean="0">
                <a:solidFill>
                  <a:srgbClr val="9876AA"/>
                </a:solidFill>
              </a:rPr>
              <a:t> </a:t>
            </a:r>
            <a:r>
              <a:rPr lang="mr-IN" sz="1600" dirty="0" smtClean="0"/>
              <a:t>(</a:t>
            </a:r>
            <a:r>
              <a:rPr lang="mr-IN" sz="1600" dirty="0" err="1"/>
              <a:t>id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897BB"/>
                </a:solidFill>
              </a:rPr>
              <a:t>4370307900</a:t>
            </a:r>
            <a:r>
              <a:rPr lang="mr-IN" sz="1600" dirty="0"/>
              <a:t>) {</a:t>
            </a:r>
            <a:br>
              <a:rPr lang="mr-IN" sz="1600" dirty="0"/>
            </a:br>
            <a:r>
              <a:rPr lang="mr-IN" sz="1600" dirty="0"/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    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          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/>
            </a:r>
            <a:br>
              <a:rPr lang="mr-IN" sz="1600" dirty="0">
                <a:solidFill>
                  <a:srgbClr val="9876AA"/>
                </a:solidFill>
              </a:rPr>
            </a:br>
            <a:r>
              <a:rPr lang="mr-IN" sz="1600" dirty="0">
                <a:solidFill>
                  <a:srgbClr val="9876AA"/>
                </a:solidFill>
              </a:rPr>
              <a:t>           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 smtClean="0"/>
              <a:t>}</a:t>
            </a:r>
            <a:endParaRPr sz="1600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4359349" y="1152475"/>
            <a:ext cx="5124893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Result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data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</a:t>
            </a:r>
            <a:br>
              <a:rPr lang="mr-IN" sz="1600" dirty="0"/>
            </a:br>
            <a:r>
              <a:rPr lang="mr-IN" sz="1600" dirty="0"/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totalPrice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"23.93"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orderItems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[</a:t>
            </a:r>
            <a:br>
              <a:rPr lang="mr-IN" sz="1600" dirty="0"/>
            </a:br>
            <a:r>
              <a:rPr lang="mr-IN" sz="1600" dirty="0"/>
              <a:t>        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://123.img"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 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product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imageUrl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https</a:t>
            </a:r>
            <a:r>
              <a:rPr lang="mr-IN" sz="1600" dirty="0">
                <a:solidFill>
                  <a:srgbClr val="6A8759"/>
                </a:solidFill>
              </a:rPr>
              <a:t>://234.img" </a:t>
            </a:r>
            <a:r>
              <a:rPr lang="mr-IN" sz="1600" dirty="0"/>
              <a:t>}</a:t>
            </a:r>
            <a:r>
              <a:rPr lang="mr-IN" sz="1600" dirty="0">
                <a:solidFill>
                  <a:srgbClr val="CC7832"/>
                </a:solidFill>
              </a:rPr>
              <a:t>,</a:t>
            </a:r>
            <a:br>
              <a:rPr lang="mr-IN" sz="1600" dirty="0">
                <a:solidFill>
                  <a:srgbClr val="CC7832"/>
                </a:solidFill>
              </a:rPr>
            </a:br>
            <a:r>
              <a:rPr lang="mr-IN" sz="1600" dirty="0">
                <a:solidFill>
                  <a:srgbClr val="CC7832"/>
                </a:solidFill>
              </a:rPr>
              <a:t>         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shipment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/>
              <a:t>{ 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 err="1">
                <a:solidFill>
                  <a:srgbClr val="9876AA"/>
                </a:solidFill>
              </a:rPr>
              <a:t>status</a:t>
            </a:r>
            <a:r>
              <a:rPr lang="mr-IN" sz="1600" dirty="0">
                <a:solidFill>
                  <a:srgbClr val="9876AA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: 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verzonden</a:t>
            </a:r>
            <a:r>
              <a:rPr lang="mr-IN" sz="1600" dirty="0">
                <a:solidFill>
                  <a:srgbClr val="6A8759"/>
                </a:solidFill>
              </a:rPr>
              <a:t>" </a:t>
            </a:r>
            <a:r>
              <a:rPr lang="mr-IN" sz="1600" dirty="0"/>
              <a:t>}</a:t>
            </a:r>
            <a:br>
              <a:rPr lang="mr-IN" sz="1600" dirty="0"/>
            </a:br>
            <a:r>
              <a:rPr lang="mr-IN" sz="1600" dirty="0"/>
              <a:t>        }]</a:t>
            </a:r>
            <a:br>
              <a:rPr lang="mr-IN" sz="1600" dirty="0"/>
            </a:br>
            <a:r>
              <a:rPr lang="mr-IN" sz="1600" dirty="0"/>
              <a:t>    }</a:t>
            </a:r>
            <a:br>
              <a:rPr lang="mr-IN" sz="1600" dirty="0"/>
            </a:br>
            <a:r>
              <a:rPr lang="mr-IN" sz="1600" dirty="0"/>
              <a:t>  }</a:t>
            </a:r>
            <a:br>
              <a:rPr lang="mr-IN" sz="1600" dirty="0"/>
            </a:br>
            <a:r>
              <a:rPr lang="mr-IN" sz="1600" dirty="0"/>
              <a:t>}</a:t>
            </a:r>
            <a:br>
              <a:rPr lang="mr-IN" sz="1600" dirty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6556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schema</a:t>
            </a:r>
            <a:endParaRPr lang="en-GB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</a:t>
            </a:r>
            <a:r>
              <a:rPr lang="en-GB" b="1" dirty="0" smtClean="0">
                <a:solidFill>
                  <a:schemeClr val="tx1"/>
                </a:solidFill>
              </a:rPr>
              <a:t>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Different model </a:t>
            </a:r>
            <a:r>
              <a:rPr lang="en-GB" b="1" dirty="0" smtClean="0">
                <a:solidFill>
                  <a:schemeClr val="tx1"/>
                </a:solidFill>
              </a:rPr>
              <a:t>implementation options</a:t>
            </a:r>
            <a:endParaRPr lang="en-GB" b="1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: </a:t>
            </a:r>
            <a:r>
              <a:rPr lang="en-GB" dirty="0" err="1" smtClean="0"/>
              <a:t>GraphQL</a:t>
            </a:r>
            <a:r>
              <a:rPr lang="en-GB" dirty="0" smtClean="0"/>
              <a:t> SDL/IDL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Code-first </a:t>
            </a:r>
            <a:r>
              <a:rPr lang="en-GB" dirty="0" smtClean="0"/>
              <a:t>approach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Hybrid: SPQR (speaker)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</a:t>
            </a:r>
            <a:r>
              <a:rPr lang="nl-NL" dirty="0"/>
              <a:t> </a:t>
            </a:r>
            <a:r>
              <a:rPr lang="nl-NL" dirty="0" err="1" smtClean="0"/>
              <a:t>definition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274048" y="1152475"/>
            <a:ext cx="4558251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schema </a:t>
            </a:r>
            <a:r>
              <a:rPr lang="nl-NL" dirty="0" smtClean="0"/>
              <a:t>{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smtClean="0">
                <a:solidFill>
                  <a:srgbClr val="CC7832"/>
                </a:solidFill>
              </a:rPr>
              <a:t>query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Query</a:t>
            </a:r>
            <a:br>
              <a:rPr lang="nl-NL" dirty="0" smtClean="0"/>
            </a:br>
            <a:r>
              <a:rPr lang="nl-NL" dirty="0" smtClean="0"/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mutation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Mutation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dirty="0" smtClean="0">
                <a:solidFill>
                  <a:srgbClr val="CC7832"/>
                </a:solidFill>
              </a:rPr>
              <a:t>    </a:t>
            </a:r>
            <a:r>
              <a:rPr lang="nl-NL" b="1" dirty="0" err="1" smtClean="0">
                <a:solidFill>
                  <a:srgbClr val="CC7832"/>
                </a:solidFill>
              </a:rPr>
              <a:t>subscription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Subscription</a:t>
            </a:r>
            <a:br>
              <a:rPr lang="nl-NL" dirty="0" smtClean="0"/>
            </a:b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Query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Mutation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 </a:t>
            </a:r>
            <a:r>
              <a:rPr lang="mr-IN" dirty="0" smtClean="0">
                <a:solidFill>
                  <a:srgbClr val="9876AA"/>
                </a:solidFill>
              </a:rPr>
              <a:t>…</a:t>
            </a:r>
            <a:r>
              <a:rPr lang="en-US" dirty="0" smtClean="0">
                <a:solidFill>
                  <a:srgbClr val="9876AA"/>
                </a:solidFill>
              </a:rPr>
              <a:t> </a:t>
            </a: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smtClean="0">
                <a:solidFill>
                  <a:srgbClr val="FFC66D"/>
                </a:solidFill>
              </a:rPr>
              <a:t>Subscription </a:t>
            </a:r>
            <a:r>
              <a:rPr lang="nl-NL" dirty="0" smtClean="0"/>
              <a:t>{ </a:t>
            </a:r>
            <a:r>
              <a:rPr lang="mr-IN" dirty="0">
                <a:solidFill>
                  <a:srgbClr val="9876AA"/>
                </a:solidFill>
              </a:rPr>
              <a:t>…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nl-NL" dirty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311699" y="1152475"/>
            <a:ext cx="396234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(</a:t>
            </a:r>
            <a:r>
              <a:rPr lang="nl-NL" dirty="0" err="1" smtClean="0"/>
              <a:t>mandatory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fetching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 (</a:t>
            </a:r>
            <a:r>
              <a:rPr lang="nl-NL" dirty="0" err="1" smtClean="0"/>
              <a:t>optional</a:t>
            </a:r>
            <a:r>
              <a:rPr lang="nl-NL" dirty="0" smtClean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modifying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/>
              <a:t>data</a:t>
            </a:r>
          </a:p>
          <a:p>
            <a:pPr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Subscription </a:t>
            </a:r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</a:t>
            </a:r>
            <a:endParaRPr lang="nl-NL" dirty="0" smtClean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nl-NL" b="1" dirty="0" err="1" smtClean="0">
                <a:solidFill>
                  <a:schemeClr val="tx1"/>
                </a:solidFill>
              </a:rPr>
              <a:t>notifications</a:t>
            </a:r>
            <a:endParaRPr lang="nl-NL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/>
              <a:t>schema: </a:t>
            </a:r>
            <a:r>
              <a:rPr lang="nl-NL" dirty="0" smtClean="0"/>
              <a:t>types 1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 err="1" smtClean="0">
                <a:solidFill>
                  <a:srgbClr val="FFC66D"/>
                </a:solidFill>
              </a:rPr>
              <a:t>TypeName</a:t>
            </a:r>
            <a:r>
              <a:rPr lang="nl-NL" dirty="0" smtClean="0">
                <a:solidFill>
                  <a:srgbClr val="FFC66D"/>
                </a:solidFill>
              </a:rPr>
              <a:t> </a:t>
            </a:r>
            <a:r>
              <a:rPr lang="nl-NL" dirty="0" smtClean="0"/>
              <a:t>{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fieldName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FieldType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7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2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860125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Build</a:t>
            </a:r>
            <a:r>
              <a:rPr lang="nl-NL" dirty="0" smtClean="0"/>
              <a:t> in </a:t>
            </a:r>
            <a:r>
              <a:rPr lang="nl-NL" dirty="0" err="1" smtClean="0"/>
              <a:t>Scalar</a:t>
            </a:r>
            <a:r>
              <a:rPr lang="nl-NL" dirty="0" smtClean="0"/>
              <a:t> types:</a:t>
            </a:r>
          </a:p>
          <a:p>
            <a:pPr marL="285750" indent="-285750"/>
            <a:r>
              <a:rPr lang="nl-NL" dirty="0" smtClean="0"/>
              <a:t>Int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32‐bit integer.</a:t>
            </a:r>
          </a:p>
          <a:p>
            <a:pPr marL="285750" indent="-285750"/>
            <a:r>
              <a:rPr lang="nl-NL" dirty="0" err="1"/>
              <a:t>Float</a:t>
            </a:r>
            <a:r>
              <a:rPr lang="nl-NL" dirty="0"/>
              <a:t>: A </a:t>
            </a:r>
            <a:r>
              <a:rPr lang="nl-NL" dirty="0" err="1"/>
              <a:t>signed</a:t>
            </a:r>
            <a:r>
              <a:rPr lang="nl-NL" dirty="0"/>
              <a:t> double-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-point </a:t>
            </a:r>
            <a:r>
              <a:rPr lang="nl-NL" dirty="0" err="1"/>
              <a:t>value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String: A UTF‐8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 err="1"/>
              <a:t>Boolean</a:t>
            </a:r>
            <a:r>
              <a:rPr lang="nl-NL" dirty="0"/>
              <a:t>: </a:t>
            </a:r>
            <a:r>
              <a:rPr lang="nl-NL" dirty="0" err="1"/>
              <a:t>true</a:t>
            </a:r>
            <a:r>
              <a:rPr lang="nl-NL" dirty="0"/>
              <a:t> or </a:t>
            </a:r>
            <a:r>
              <a:rPr lang="nl-NL" dirty="0" err="1"/>
              <a:t>false</a:t>
            </a:r>
            <a:r>
              <a:rPr lang="nl-NL" dirty="0"/>
              <a:t>.</a:t>
            </a:r>
          </a:p>
          <a:p>
            <a:pPr marL="285750" indent="-285750"/>
            <a:r>
              <a:rPr lang="nl-NL" dirty="0"/>
              <a:t>ID: The ID </a:t>
            </a:r>
            <a:r>
              <a:rPr lang="nl-NL" dirty="0" err="1"/>
              <a:t>scalar</a:t>
            </a:r>
            <a:r>
              <a:rPr lang="nl-NL" dirty="0"/>
              <a:t> type </a:t>
            </a:r>
            <a:r>
              <a:rPr lang="nl-NL" dirty="0" err="1"/>
              <a:t>represents</a:t>
            </a:r>
            <a:r>
              <a:rPr lang="nl-NL" dirty="0"/>
              <a:t> a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 smtClean="0"/>
              <a:t>identifier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3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String</a:t>
            </a:r>
            <a:r>
              <a:rPr lang="nl-NL" dirty="0">
                <a:solidFill>
                  <a:srgbClr val="CC7832"/>
                </a:solidFill>
              </a:rPr>
              <a:t>!,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324258" y="1152474"/>
            <a:ext cx="8520600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err="1" smtClean="0"/>
              <a:t>Other</a:t>
            </a:r>
            <a:r>
              <a:rPr lang="nl-NL" dirty="0" smtClean="0"/>
              <a:t> type options:</a:t>
            </a:r>
          </a:p>
          <a:p>
            <a:pPr marL="285750" indent="-285750"/>
            <a:r>
              <a:rPr lang="nl-NL" dirty="0" smtClean="0"/>
              <a:t>!   </a:t>
            </a:r>
            <a:r>
              <a:rPr lang="nl-NL" dirty="0" err="1" smtClean="0"/>
              <a:t>mandatory</a:t>
            </a:r>
            <a:r>
              <a:rPr lang="nl-NL" dirty="0" smtClean="0"/>
              <a:t> fields or parameters</a:t>
            </a:r>
          </a:p>
          <a:p>
            <a:pPr marL="285750" indent="-285750"/>
            <a:r>
              <a:rPr lang="nl-NL" dirty="0" smtClean="0"/>
              <a:t>[]  </a:t>
            </a:r>
            <a:r>
              <a:rPr lang="nl-NL" dirty="0" err="1" smtClean="0"/>
              <a:t>lists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And</a:t>
            </a:r>
            <a:r>
              <a:rPr lang="nl-NL" dirty="0" smtClean="0"/>
              <a:t> more </a:t>
            </a:r>
            <a:r>
              <a:rPr lang="nl-NL" dirty="0" err="1" smtClean="0"/>
              <a:t>build</a:t>
            </a:r>
            <a:r>
              <a:rPr lang="nl-NL" dirty="0" smtClean="0"/>
              <a:t> in types like</a:t>
            </a:r>
            <a:r>
              <a:rPr lang="en-US" dirty="0" smtClean="0"/>
              <a:t> interface, </a:t>
            </a:r>
            <a:r>
              <a:rPr lang="en-US" dirty="0" err="1" smtClean="0"/>
              <a:t>enum</a:t>
            </a:r>
            <a:r>
              <a:rPr lang="en-US" dirty="0" smtClean="0"/>
              <a:t>, etc.</a:t>
            </a:r>
          </a:p>
          <a:p>
            <a:pPr marL="285750" indent="-285750"/>
            <a:r>
              <a:rPr lang="nl-NL" dirty="0"/>
              <a:t>Or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types.</a:t>
            </a:r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965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GraphQL</a:t>
            </a:r>
            <a:r>
              <a:rPr lang="nl-NL" dirty="0"/>
              <a:t> schema: </a:t>
            </a:r>
            <a:r>
              <a:rPr lang="nl-NL" dirty="0" smtClean="0"/>
              <a:t>types </a:t>
            </a:r>
            <a:r>
              <a:rPr lang="nl-NL" dirty="0"/>
              <a:t>4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5142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totalPrice</a:t>
            </a:r>
            <a:r>
              <a:rPr lang="nl-NL" dirty="0" smtClean="0"/>
              <a:t>(format: String!) 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}</a:t>
            </a:r>
          </a:p>
          <a:p>
            <a:pPr>
              <a:lnSpc>
                <a:spcPct val="100000"/>
              </a:lnSpc>
              <a:buNone/>
            </a:pPr>
            <a:endParaRPr lang="nl-NL" dirty="0" smtClean="0"/>
          </a:p>
          <a:p>
            <a:pPr>
              <a:lnSpc>
                <a:spcPct val="100000"/>
              </a:lnSpc>
              <a:buNone/>
            </a:pP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433776" y="1152475"/>
            <a:ext cx="4710224" cy="3451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dirty="0" smtClean="0"/>
              <a:t>Fields on a type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arguments</a:t>
            </a:r>
            <a:endParaRPr lang="nl-NL" dirty="0" smtClean="0"/>
          </a:p>
          <a:p>
            <a:pPr marL="285750" indent="-285750"/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marked</a:t>
            </a:r>
            <a:r>
              <a:rPr lang="nl-NL" dirty="0" smtClean="0"/>
              <a:t> </a:t>
            </a:r>
            <a:r>
              <a:rPr lang="nl-NL" dirty="0" err="1" smtClean="0"/>
              <a:t>mandatory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! </a:t>
            </a:r>
            <a:r>
              <a:rPr lang="nl-NL" dirty="0" err="1" smtClean="0"/>
              <a:t>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4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/>
              <a:t> </a:t>
            </a:r>
            <a:r>
              <a:rPr lang="nl-NL" dirty="0" smtClean="0"/>
              <a:t>schema: model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shape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data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74037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Order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 err="1">
                <a:solidFill>
                  <a:srgbClr val="9876AA"/>
                </a:solidFill>
              </a:rPr>
              <a:t>totalPrice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String</a:t>
            </a:r>
            <a:r>
              <a:rPr lang="nl-NL" sz="1400" dirty="0">
                <a:solidFill>
                  <a:srgbClr val="CC7832"/>
                </a:solidFill>
              </a:rPr>
              <a:t>,</a:t>
            </a:r>
            <a:br>
              <a:rPr lang="nl-NL" sz="1400" dirty="0">
                <a:solidFill>
                  <a:srgbClr val="CC7832"/>
                </a:solidFill>
              </a:rPr>
            </a:br>
            <a:r>
              <a:rPr lang="nl-NL" sz="1400" dirty="0">
                <a:solidFill>
                  <a:srgbClr val="CC7832"/>
                </a:solidFill>
              </a:rPr>
              <a:t>    </a:t>
            </a:r>
            <a:r>
              <a:rPr lang="nl-NL" sz="1400" dirty="0" err="1">
                <a:solidFill>
                  <a:srgbClr val="9876AA"/>
                </a:solidFill>
              </a:rPr>
              <a:t>orderItems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[</a:t>
            </a:r>
            <a:r>
              <a:rPr lang="nl-NL" sz="1400" dirty="0" err="1"/>
              <a:t>OrderItem</a:t>
            </a:r>
            <a:r>
              <a:rPr lang="nl-NL" sz="1400" dirty="0"/>
              <a:t>]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700" y="2041452"/>
            <a:ext cx="8520600" cy="1471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err="1" smtClean="0">
                <a:solidFill>
                  <a:srgbClr val="FFC66D"/>
                </a:solidFill>
              </a:rPr>
              <a:t>OrderItem</a:t>
            </a:r>
            <a:r>
              <a:rPr lang="nl-NL" sz="1400" dirty="0" smtClean="0">
                <a:solidFill>
                  <a:srgbClr val="FFC66D"/>
                </a:solidFill>
              </a:rPr>
              <a:t>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Product</a:t>
            </a:r>
            <a:r>
              <a:rPr lang="nl-NL" sz="1400" dirty="0" smtClean="0">
                <a:solidFill>
                  <a:srgbClr val="CC7832"/>
                </a:solidFill>
              </a:rPr>
              <a:t>,</a:t>
            </a:r>
            <a:br>
              <a:rPr lang="nl-NL" sz="1400" dirty="0" smtClean="0">
                <a:solidFill>
                  <a:srgbClr val="CC7832"/>
                </a:solidFill>
              </a:rPr>
            </a:br>
            <a:r>
              <a:rPr lang="nl-NL" sz="1400" dirty="0" smtClean="0">
                <a:solidFill>
                  <a:srgbClr val="CC7832"/>
                </a:solidFill>
              </a:rPr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shipment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Shipment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endParaRPr lang="nl-NL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1152475"/>
            <a:ext cx="6080776" cy="1251349"/>
          </a:xfrm>
          <a:prstGeom prst="rect">
            <a:avLst/>
          </a:prstGeom>
        </p:spPr>
      </p:pic>
      <p:sp>
        <p:nvSpPr>
          <p:cNvPr id="9" name="Tijdelijke aanduiding voor tekst 2"/>
          <p:cNvSpPr txBox="1">
            <a:spLocks/>
          </p:cNvSpPr>
          <p:nvPr/>
        </p:nvSpPr>
        <p:spPr>
          <a:xfrm>
            <a:off x="311700" y="3336831"/>
            <a:ext cx="8520600" cy="1806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Product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imageUrl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br>
              <a:rPr lang="nl-NL" sz="1400" dirty="0" smtClean="0"/>
            </a:b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Shipment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smtClean="0">
                <a:solidFill>
                  <a:srgbClr val="9876AA"/>
                </a:solidFill>
              </a:rPr>
              <a:t>status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671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What is </a:t>
            </a:r>
            <a:r>
              <a:rPr lang="en-GB" b="1" dirty="0" err="1">
                <a:solidFill>
                  <a:schemeClr val="tx1"/>
                </a:solidFill>
              </a:rPr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Schema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schema: Query type</a:t>
            </a:r>
            <a:endParaRPr lang="nl-NL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4883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schema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b="1" smtClean="0">
                <a:solidFill>
                  <a:srgbClr val="CC7832"/>
                </a:solidFill>
              </a:rPr>
              <a:t>query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Query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b="1" smtClean="0">
              <a:solidFill>
                <a:srgbClr val="CC7832"/>
              </a:solidFill>
            </a:endParaRP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Query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order</a:t>
            </a:r>
            <a:r>
              <a:rPr lang="nl-NL" smtClean="0"/>
              <a:t>(id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Long!)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Order</a:t>
            </a:r>
            <a:br>
              <a:rPr lang="nl-NL" smtClean="0"/>
            </a:br>
            <a:r>
              <a:rPr lang="nl-NL" smtClean="0"/>
              <a:t>}</a:t>
            </a:r>
          </a:p>
          <a:p>
            <a:pPr>
              <a:buFontTx/>
              <a:buNone/>
            </a:pPr>
            <a:r>
              <a:rPr lang="nl-NL" b="1" smtClean="0">
                <a:solidFill>
                  <a:srgbClr val="CC7832"/>
                </a:solidFill>
              </a:rPr>
              <a:t>type </a:t>
            </a:r>
            <a:r>
              <a:rPr lang="nl-NL" smtClean="0">
                <a:solidFill>
                  <a:srgbClr val="FFC66D"/>
                </a:solidFill>
              </a:rPr>
              <a:t>Order </a:t>
            </a:r>
            <a:r>
              <a:rPr lang="nl-NL" smtClean="0"/>
              <a:t>{</a:t>
            </a:r>
            <a:br>
              <a:rPr lang="nl-NL" smtClean="0"/>
            </a:br>
            <a:r>
              <a:rPr lang="nl-NL" smtClean="0"/>
              <a:t>    </a:t>
            </a:r>
            <a:r>
              <a:rPr lang="nl-NL" smtClean="0">
                <a:solidFill>
                  <a:srgbClr val="9876AA"/>
                </a:solidFill>
              </a:rPr>
              <a:t>totalPrice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String</a:t>
            </a:r>
            <a:r>
              <a:rPr lang="nl-NL" smtClean="0">
                <a:solidFill>
                  <a:srgbClr val="CC7832"/>
                </a:solidFill>
              </a:rPr>
              <a:t>,</a:t>
            </a:r>
            <a:br>
              <a:rPr lang="nl-NL" smtClean="0">
                <a:solidFill>
                  <a:srgbClr val="CC7832"/>
                </a:solidFill>
              </a:rPr>
            </a:br>
            <a:r>
              <a:rPr lang="nl-NL" smtClean="0">
                <a:solidFill>
                  <a:srgbClr val="CC7832"/>
                </a:solidFill>
              </a:rPr>
              <a:t>    </a:t>
            </a:r>
            <a:r>
              <a:rPr lang="nl-NL" smtClean="0">
                <a:solidFill>
                  <a:srgbClr val="9876AA"/>
                </a:solidFill>
              </a:rPr>
              <a:t>orderItems</a:t>
            </a:r>
            <a:r>
              <a:rPr lang="nl-NL" smtClean="0">
                <a:solidFill>
                  <a:srgbClr val="CC7832"/>
                </a:solidFill>
              </a:rPr>
              <a:t>: </a:t>
            </a:r>
            <a:r>
              <a:rPr lang="nl-NL" smtClean="0"/>
              <a:t>[OrderItem]</a:t>
            </a:r>
            <a:br>
              <a:rPr lang="nl-NL" smtClean="0"/>
            </a:br>
            <a:r>
              <a:rPr lang="nl-NL" smtClean="0"/>
              <a:t>}</a:t>
            </a:r>
            <a:br>
              <a:rPr lang="nl-NL" smtClean="0"/>
            </a:br>
            <a:endParaRPr lang="nl-NL" dirty="0" smtClean="0"/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b="1" dirty="0" smtClean="0">
                <a:solidFill>
                  <a:schemeClr val="tx1"/>
                </a:solidFill>
              </a:rPr>
              <a:t>query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is a mandatory </a:t>
            </a:r>
            <a:r>
              <a:rPr lang="en-GB" b="1" dirty="0" smtClean="0">
                <a:solidFill>
                  <a:schemeClr val="tx1"/>
                </a:solidFill>
              </a:rPr>
              <a:t>schema type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type </a:t>
            </a:r>
            <a:r>
              <a:rPr lang="en-GB" b="1" dirty="0" smtClean="0">
                <a:solidFill>
                  <a:schemeClr val="tx1"/>
                </a:solidFill>
              </a:rPr>
              <a:t>Query </a:t>
            </a:r>
            <a:r>
              <a:rPr lang="en-GB" dirty="0" smtClean="0"/>
              <a:t> is like any other type</a:t>
            </a:r>
          </a:p>
          <a:p>
            <a:pPr>
              <a:buFontTx/>
              <a:buNone/>
            </a:pPr>
            <a:r>
              <a:rPr lang="en-GB" dirty="0" smtClean="0"/>
              <a:t>With fields + arguments +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00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Query (more later)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2373331"/>
            <a:ext cx="8520600" cy="2195544"/>
          </a:xfrm>
        </p:spPr>
        <p:txBody>
          <a:bodyPr/>
          <a:lstStyle/>
          <a:p>
            <a:pPr>
              <a:buNone/>
            </a:pP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Query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order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Long!)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>
              <a:buNone/>
            </a:pPr>
            <a:r>
              <a:rPr lang="nl-NL" b="1" dirty="0">
                <a:solidFill>
                  <a:srgbClr val="CC7832"/>
                </a:solidFill>
              </a:rPr>
              <a:t>type </a:t>
            </a:r>
            <a:r>
              <a:rPr lang="nl-NL" dirty="0">
                <a:solidFill>
                  <a:srgbClr val="FFC66D"/>
                </a:solidFill>
              </a:rPr>
              <a:t>Order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smtClean="0"/>
              <a:t>String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</a:t>
            </a:r>
            <a:r>
              <a:rPr lang="nl-NL" dirty="0" err="1">
                <a:solidFill>
                  <a:srgbClr val="9876AA"/>
                </a:solidFill>
              </a:rPr>
              <a:t>orderItems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 err="1"/>
              <a:t>OrderItem</a:t>
            </a:r>
            <a:r>
              <a:rPr lang="nl-NL" dirty="0" smtClean="0"/>
              <a:t>]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br>
              <a:rPr lang="nl-NL" dirty="0"/>
            </a:br>
            <a:endParaRPr lang="nl-NL" dirty="0" smtClean="0"/>
          </a:p>
        </p:txBody>
      </p:sp>
      <p:sp>
        <p:nvSpPr>
          <p:cNvPr id="8" name="Shape 73"/>
          <p:cNvSpPr txBox="1">
            <a:spLocks/>
          </p:cNvSpPr>
          <p:nvPr/>
        </p:nvSpPr>
        <p:spPr>
          <a:xfrm>
            <a:off x="4469586" y="2373331"/>
            <a:ext cx="3666742" cy="2697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orderItems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en-US" dirty="0" smtClean="0"/>
              <a:t>	...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        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311699" y="1152475"/>
            <a:ext cx="9278867" cy="17608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 smtClean="0"/>
              <a:t>just</a:t>
            </a:r>
            <a:r>
              <a:rPr lang="nl-NL" dirty="0" smtClean="0"/>
              <a:t> a </a:t>
            </a:r>
            <a:r>
              <a:rPr lang="nl-NL" dirty="0" err="1" smtClean="0"/>
              <a:t>plain</a:t>
            </a:r>
            <a:r>
              <a:rPr lang="nl-NL" dirty="0" smtClean="0"/>
              <a:t> tekst 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9551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err="1" smtClean="0">
                <a:solidFill>
                  <a:schemeClr val="tx1"/>
                </a:solidFill>
              </a:rPr>
              <a:t>GraphQL</a:t>
            </a:r>
            <a:r>
              <a:rPr lang="en-GB" b="1" dirty="0" smtClean="0">
                <a:solidFill>
                  <a:schemeClr val="tx1"/>
                </a:solidFill>
              </a:rPr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0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GraphQL</a:t>
            </a:r>
            <a:r>
              <a:rPr lang="en-GB" dirty="0" smtClean="0"/>
              <a:t>: what do you implement</a:t>
            </a:r>
            <a:endParaRPr lang="en-GB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develop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model, the </a:t>
            </a:r>
            <a:r>
              <a:rPr lang="en-GB" dirty="0" err="1" smtClean="0"/>
              <a:t>GraphQL</a:t>
            </a:r>
            <a:r>
              <a:rPr lang="en-GB" dirty="0" smtClean="0"/>
              <a:t> schema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define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a </a:t>
            </a:r>
            <a:r>
              <a:rPr lang="en-GB" b="1" dirty="0" smtClean="0"/>
              <a:t>query</a:t>
            </a:r>
            <a:r>
              <a:rPr lang="en-GB" dirty="0" smtClean="0"/>
              <a:t>, e.g. what shape of data do you need?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execute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it using the </a:t>
            </a:r>
            <a:r>
              <a:rPr lang="en-GB" b="1" dirty="0" err="1" smtClean="0"/>
              <a:t>GraphQL</a:t>
            </a:r>
            <a:r>
              <a:rPr lang="en-GB" b="1" dirty="0" smtClean="0"/>
              <a:t> </a:t>
            </a:r>
            <a:r>
              <a:rPr lang="en-GB" dirty="0" smtClean="0"/>
              <a:t>runtime</a:t>
            </a:r>
          </a:p>
          <a:p>
            <a:pPr marL="285750" indent="-285750"/>
            <a:r>
              <a:rPr lang="en-GB" dirty="0" smtClean="0"/>
              <a:t>You </a:t>
            </a:r>
            <a:r>
              <a:rPr lang="en-GB" b="1" dirty="0" smtClean="0">
                <a:solidFill>
                  <a:schemeClr val="tx1"/>
                </a:solidFill>
              </a:rPr>
              <a:t>process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the </a:t>
            </a:r>
            <a:r>
              <a:rPr lang="en-GB" b="1" dirty="0" smtClean="0"/>
              <a:t>result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09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runtime</a:t>
            </a:r>
            <a:r>
              <a:rPr lang="nl-NL" dirty="0" smtClean="0"/>
              <a:t>(s)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Runtime (server)</a:t>
            </a:r>
          </a:p>
          <a:p>
            <a:pPr marL="285750" indent="-285750"/>
            <a:r>
              <a:rPr lang="en-GB" dirty="0" smtClean="0"/>
              <a:t>JavaScript </a:t>
            </a:r>
            <a:r>
              <a:rPr lang="en-GB" b="1" dirty="0">
                <a:solidFill>
                  <a:schemeClr val="tx1"/>
                </a:solidFill>
              </a:rPr>
              <a:t>Java</a:t>
            </a:r>
            <a:r>
              <a:rPr lang="en-GB" dirty="0" smtClean="0"/>
              <a:t> </a:t>
            </a:r>
            <a:r>
              <a:rPr lang="en-GB" dirty="0"/>
              <a:t>C# / .NET </a:t>
            </a:r>
            <a:r>
              <a:rPr lang="en-GB" dirty="0" err="1" smtClean="0"/>
              <a:t>Clojure</a:t>
            </a:r>
            <a:r>
              <a:rPr lang="en-GB" dirty="0" smtClean="0"/>
              <a:t> Elixir </a:t>
            </a:r>
            <a:r>
              <a:rPr lang="en-GB" dirty="0" err="1" smtClean="0"/>
              <a:t>Erlang</a:t>
            </a:r>
            <a:r>
              <a:rPr lang="en-GB" dirty="0" smtClean="0"/>
              <a:t> Go Groovy PHP </a:t>
            </a:r>
            <a:r>
              <a:rPr lang="en-GB" dirty="0"/>
              <a:t>Python Scala </a:t>
            </a:r>
            <a:r>
              <a:rPr lang="en-GB" dirty="0" smtClean="0"/>
              <a:t>Ruby</a:t>
            </a:r>
          </a:p>
          <a:p>
            <a:pPr lvl="0">
              <a:buNone/>
            </a:pPr>
            <a:r>
              <a:rPr lang="en-GB" dirty="0" smtClean="0"/>
              <a:t>Client</a:t>
            </a:r>
          </a:p>
          <a:p>
            <a:pPr marL="285750" indent="-285750"/>
            <a:r>
              <a:rPr lang="en-GB" dirty="0"/>
              <a:t>C# / .NET Go Java / Android JavaScript Swift / Objective-C 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</a:t>
            </a:r>
            <a:r>
              <a:rPr lang="en-GB" dirty="0" smtClean="0"/>
              <a:t>Java, the players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</a:t>
            </a:r>
            <a:r>
              <a:rPr lang="en-GB" dirty="0"/>
              <a:t>: Java implementation and </a:t>
            </a:r>
            <a:r>
              <a:rPr lang="en-GB" b="1" dirty="0">
                <a:solidFill>
                  <a:schemeClr val="tx1"/>
                </a:solidFill>
              </a:rPr>
              <a:t>runtime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971550" lvl="1" indent="-285750"/>
            <a:r>
              <a:rPr lang="en-GB" dirty="0" err="1" smtClean="0"/>
              <a:t>graphql</a:t>
            </a:r>
            <a:r>
              <a:rPr lang="en-GB" dirty="0" smtClean="0"/>
              <a:t>-java-servlet</a:t>
            </a:r>
            <a:r>
              <a:rPr lang="en-GB" dirty="0"/>
              <a:t>: </a:t>
            </a:r>
            <a:r>
              <a:rPr lang="en-GB" b="1" dirty="0">
                <a:solidFill>
                  <a:schemeClr val="tx1"/>
                </a:solidFill>
              </a:rPr>
              <a:t>servlet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endpoint for </a:t>
            </a:r>
            <a:r>
              <a:rPr lang="en-GB" dirty="0" err="1"/>
              <a:t>GraphQL</a:t>
            </a:r>
            <a:r>
              <a:rPr lang="en-GB" dirty="0"/>
              <a:t> </a:t>
            </a:r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-java-tools: </a:t>
            </a:r>
            <a:r>
              <a:rPr lang="en-GB" dirty="0" smtClean="0"/>
              <a:t>library for </a:t>
            </a:r>
            <a:r>
              <a:rPr lang="en-GB" b="1" dirty="0" smtClean="0">
                <a:solidFill>
                  <a:schemeClr val="tx1"/>
                </a:solidFill>
              </a:rPr>
              <a:t>schema-first</a:t>
            </a:r>
            <a:r>
              <a:rPr lang="en-GB" dirty="0" smtClean="0"/>
              <a:t> </a:t>
            </a:r>
            <a:r>
              <a:rPr lang="en-GB" dirty="0" err="1" smtClean="0"/>
              <a:t>GraphQL</a:t>
            </a:r>
            <a:r>
              <a:rPr lang="en-GB" dirty="0" smtClean="0"/>
              <a:t> development</a:t>
            </a:r>
            <a:endParaRPr lang="en-GB" dirty="0"/>
          </a:p>
          <a:p>
            <a:pPr marL="971550" lvl="1" indent="-285750"/>
            <a:r>
              <a:rPr lang="en-GB" dirty="0" err="1"/>
              <a:t>graphql</a:t>
            </a:r>
            <a:r>
              <a:rPr lang="en-GB" dirty="0"/>
              <a:t>-spring-boot: </a:t>
            </a:r>
            <a:r>
              <a:rPr lang="en-GB" b="1" dirty="0">
                <a:solidFill>
                  <a:schemeClr val="tx1"/>
                </a:solidFill>
              </a:rPr>
              <a:t>Spring boot starter </a:t>
            </a:r>
            <a:r>
              <a:rPr lang="en-GB" dirty="0"/>
              <a:t>for </a:t>
            </a:r>
            <a:r>
              <a:rPr lang="en-GB" dirty="0" err="1"/>
              <a:t>GraphQL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err="1" smtClean="0"/>
              <a:t>GraphQL</a:t>
            </a:r>
            <a:r>
              <a:rPr lang="en-GB" dirty="0" smtClean="0"/>
              <a:t> SPQR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smtClean="0"/>
              <a:t>Code-first </a:t>
            </a:r>
            <a:r>
              <a:rPr lang="en-GB" dirty="0"/>
              <a:t>java library for </a:t>
            </a:r>
            <a:r>
              <a:rPr lang="en-GB" b="1" dirty="0">
                <a:solidFill>
                  <a:schemeClr val="tx1"/>
                </a:solidFill>
              </a:rPr>
              <a:t>Rapid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application development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Code first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 smtClean="0"/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code-first, builder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sz="1600" dirty="0" err="1">
                <a:solidFill>
                  <a:srgbClr val="CC7832"/>
                </a:solidFill>
              </a:rPr>
              <a:t>val</a:t>
            </a:r>
            <a:r>
              <a:rPr lang="mr-IN" sz="1600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queryType</a:t>
            </a:r>
            <a:r>
              <a:rPr lang="mr-IN" sz="1600" dirty="0"/>
              <a:t> = 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Query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argument</a:t>
            </a:r>
            <a:r>
              <a:rPr lang="mr-IN" sz="1600" dirty="0"/>
              <a:t>(</a:t>
            </a:r>
            <a:r>
              <a:rPr lang="mr-IN" sz="1600" dirty="0" err="1"/>
              <a:t>GraphQLArgument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id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>
                <a:solidFill>
                  <a:srgbClr val="CC7832"/>
                </a:solidFill>
              </a:rPr>
              <a:t>, 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GraphQLLong</a:t>
            </a:r>
            <a:r>
              <a:rPr lang="mr-IN" sz="1600" dirty="0"/>
              <a:t>))</a:t>
            </a:r>
            <a:br>
              <a:rPr lang="mr-IN" sz="1600" dirty="0"/>
            </a:br>
            <a:r>
              <a:rPr lang="mr-IN" sz="1600" dirty="0"/>
              <a:t>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GraphQLObjectType.newObject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Order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.</a:t>
            </a:r>
            <a:r>
              <a:rPr lang="mr-IN" sz="1600" dirty="0" err="1"/>
              <a:t>field</a:t>
            </a:r>
            <a:r>
              <a:rPr lang="mr-IN" sz="1600" dirty="0"/>
              <a:t>(</a:t>
            </a:r>
            <a:r>
              <a:rPr lang="mr-IN" sz="1600" dirty="0" err="1"/>
              <a:t>GraphQLFieldDefinition.newFieldDefinition</a:t>
            </a:r>
            <a:r>
              <a:rPr lang="mr-IN" sz="1600" dirty="0"/>
              <a:t>()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name</a:t>
            </a:r>
            <a:r>
              <a:rPr lang="mr-IN" sz="1600" dirty="0"/>
              <a:t>(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totalPrice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)</a:t>
            </a:r>
            <a:br>
              <a:rPr lang="mr-IN" sz="1600" dirty="0"/>
            </a:br>
            <a:r>
              <a:rPr lang="mr-IN" sz="1600" dirty="0"/>
              <a:t>                                .</a:t>
            </a:r>
            <a:r>
              <a:rPr lang="mr-IN" sz="1600" dirty="0" err="1"/>
              <a:t>type</a:t>
            </a:r>
            <a:r>
              <a:rPr lang="mr-IN" sz="1600" dirty="0"/>
              <a:t>(</a:t>
            </a:r>
            <a:r>
              <a:rPr lang="mr-IN" sz="1600" dirty="0" err="1"/>
              <a:t>Scalars.</a:t>
            </a:r>
            <a:r>
              <a:rPr lang="mr-IN" sz="1600" i="1" dirty="0" err="1">
                <a:solidFill>
                  <a:srgbClr val="9876AA"/>
                </a:solidFill>
              </a:rPr>
              <a:t>GraphQLString</a:t>
            </a:r>
            <a:r>
              <a:rPr lang="mr-IN" sz="1600" dirty="0" smtClean="0"/>
              <a:t>))).</a:t>
            </a:r>
            <a:r>
              <a:rPr lang="mr-IN" sz="1600" dirty="0" err="1"/>
              <a:t>build</a:t>
            </a:r>
            <a:r>
              <a:rPr lang="mr-IN" sz="1600" dirty="0" smtClean="0"/>
              <a:t>()).</a:t>
            </a:r>
            <a:r>
              <a:rPr lang="mr-IN" sz="1600" dirty="0" err="1"/>
              <a:t>build</a:t>
            </a:r>
            <a:r>
              <a:rPr lang="mr-IN" sz="1600" dirty="0" smtClean="0"/>
              <a:t>()</a:t>
            </a:r>
            <a:endParaRPr lang="en-US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5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90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smtClean="0"/>
              <a:t>code-first, </a:t>
            </a:r>
            <a:r>
              <a:rPr lang="nl-NL" dirty="0" err="1" smtClean="0"/>
              <a:t>reusable</a:t>
            </a:r>
            <a:r>
              <a:rPr lang="nl-NL" dirty="0" smtClean="0"/>
              <a:t> type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orderType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totalPrice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GraphQLString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queryType</a:t>
            </a:r>
            <a:r>
              <a:rPr lang="nl-NL" sz="1600" dirty="0"/>
              <a:t> = </a:t>
            </a:r>
            <a:r>
              <a:rPr lang="nl-NL" sz="1600" dirty="0" err="1"/>
              <a:t>GraphQLObjectType.newObject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.name(</a:t>
            </a:r>
            <a:r>
              <a:rPr lang="nl-NL" sz="1600" dirty="0">
                <a:solidFill>
                  <a:srgbClr val="6A8759"/>
                </a:solidFill>
              </a:rPr>
              <a:t>"Query"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.field(</a:t>
            </a:r>
            <a:r>
              <a:rPr lang="nl-NL" sz="1600" dirty="0" err="1"/>
              <a:t>GraphQLFieldDefinition.newFieldDefinition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        .name(</a:t>
            </a:r>
            <a:r>
              <a:rPr lang="nl-NL" sz="1600" dirty="0">
                <a:solidFill>
                  <a:srgbClr val="6A8759"/>
                </a:solidFill>
              </a:rPr>
              <a:t>"order"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        .argument(</a:t>
            </a:r>
            <a:r>
              <a:rPr lang="nl-NL" sz="1600" dirty="0" err="1"/>
              <a:t>GraphQLArgument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 err="1">
                <a:solidFill>
                  <a:srgbClr val="6A8759"/>
                </a:solidFill>
              </a:rPr>
              <a:t>id</a:t>
            </a:r>
            <a:r>
              <a:rPr lang="nl-NL" sz="1600" dirty="0">
                <a:solidFill>
                  <a:srgbClr val="6A8759"/>
                </a:solidFill>
              </a:rPr>
              <a:t>"</a:t>
            </a:r>
            <a:r>
              <a:rPr lang="nl-NL" sz="1600" dirty="0">
                <a:solidFill>
                  <a:srgbClr val="CC7832"/>
                </a:solidFill>
              </a:rPr>
              <a:t>, </a:t>
            </a:r>
            <a:r>
              <a:rPr lang="nl-NL" sz="1600" dirty="0" err="1"/>
              <a:t>Scalars.</a:t>
            </a:r>
            <a:r>
              <a:rPr lang="nl-NL" sz="1600" i="1" dirty="0" err="1">
                <a:solidFill>
                  <a:srgbClr val="9876AA"/>
                </a:solidFill>
              </a:rPr>
              <a:t>GraphQLLong</a:t>
            </a:r>
            <a:r>
              <a:rPr lang="nl-NL" sz="1600" dirty="0"/>
              <a:t>))</a:t>
            </a:r>
            <a:br>
              <a:rPr lang="nl-NL" sz="1600" dirty="0"/>
            </a:br>
            <a:r>
              <a:rPr lang="nl-NL" sz="1600" dirty="0"/>
              <a:t>                .type(</a:t>
            </a:r>
            <a:r>
              <a:rPr lang="nl-NL" sz="1600" dirty="0" err="1"/>
              <a:t>orderType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).</a:t>
            </a:r>
            <a:r>
              <a:rPr lang="nl-NL" sz="1600" dirty="0" err="1"/>
              <a:t>build</a:t>
            </a:r>
            <a:r>
              <a:rPr lang="nl-NL" sz="1600" dirty="0" smtClean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/>
              <a:t>schema: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err="1"/>
              <a:t>GraphQLSchema.newSchema</a:t>
            </a:r>
            <a:r>
              <a:rPr lang="nl-NL" sz="1600" dirty="0"/>
              <a:t>().query(</a:t>
            </a:r>
            <a:r>
              <a:rPr lang="nl-NL" sz="1600" dirty="0" err="1"/>
              <a:t>queryType</a:t>
            </a:r>
            <a:r>
              <a:rPr lang="nl-NL" sz="1600" dirty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 smtClean="0"/>
              <a:t>DataFetcher</a:t>
            </a:r>
            <a:r>
              <a:rPr lang="nl-NL" dirty="0" smtClean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Field data is </a:t>
            </a:r>
            <a:r>
              <a:rPr lang="nl-NL" dirty="0" err="1" smtClean="0"/>
              <a:t>fetched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field </a:t>
            </a:r>
            <a:r>
              <a:rPr lang="nl-NL" dirty="0" err="1" smtClean="0"/>
              <a:t>resolver</a:t>
            </a:r>
            <a:r>
              <a:rPr lang="nl-NL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</a:t>
            </a:r>
            <a:r>
              <a:rPr lang="nl-NL" dirty="0" err="1" smtClean="0"/>
              <a:t>graphql-java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called</a:t>
            </a:r>
            <a:r>
              <a:rPr lang="nl-NL" dirty="0" smtClean="0"/>
              <a:t> a </a:t>
            </a:r>
            <a:r>
              <a:rPr lang="nl-NL" dirty="0" err="1" smtClean="0"/>
              <a:t>DataFetcher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2657475"/>
            <a:ext cx="8520600" cy="1643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class </a:t>
            </a:r>
            <a:r>
              <a:rPr lang="nl-NL" dirty="0" err="1"/>
              <a:t>OrderDataFetcher</a:t>
            </a:r>
            <a:r>
              <a:rPr lang="nl-NL" dirty="0"/>
              <a:t> : </a:t>
            </a:r>
            <a:r>
              <a:rPr lang="nl-NL" dirty="0" err="1"/>
              <a:t>DataFetcher</a:t>
            </a:r>
            <a:r>
              <a:rPr lang="nl-NL" dirty="0"/>
              <a:t>&lt;Order&gt;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CC7832"/>
                </a:solidFill>
              </a:rPr>
              <a:t>override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CC7832"/>
                </a:solidFill>
              </a:rPr>
              <a:t>fun</a:t>
            </a:r>
            <a:r>
              <a:rPr lang="nl-NL" dirty="0">
                <a:solidFill>
                  <a:srgbClr val="CC7832"/>
                </a:solidFill>
              </a:rPr>
              <a:t> </a:t>
            </a:r>
            <a:r>
              <a:rPr lang="nl-NL" dirty="0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/>
              <a:t>env</a:t>
            </a:r>
            <a:r>
              <a:rPr lang="nl-NL" dirty="0"/>
              <a:t>: </a:t>
            </a:r>
            <a:r>
              <a:rPr lang="nl-NL" dirty="0" err="1"/>
              <a:t>DataFetchingEnvironment</a:t>
            </a:r>
            <a:r>
              <a:rPr lang="nl-NL" dirty="0"/>
              <a:t>): Order?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id</a:t>
            </a:r>
            <a:r>
              <a:rPr lang="nl-NL" dirty="0"/>
              <a:t> = </a:t>
            </a:r>
            <a:r>
              <a:rPr lang="nl-NL" dirty="0" err="1"/>
              <a:t>env.</a:t>
            </a:r>
            <a:r>
              <a:rPr lang="nl-NL" i="1" dirty="0" err="1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>
                <a:solidFill>
                  <a:srgbClr val="CC7832"/>
                </a:solidFill>
              </a:rPr>
              <a:t>return </a:t>
            </a:r>
            <a:r>
              <a:rPr lang="nl-NL" dirty="0" err="1"/>
              <a:t>OrderRepository.getOrderById</a:t>
            </a:r>
            <a:r>
              <a:rPr lang="nl-NL" dirty="0"/>
              <a:t>(</a:t>
            </a:r>
            <a:r>
              <a:rPr lang="nl-NL" dirty="0" err="1"/>
              <a:t>id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}</a:t>
            </a:r>
            <a:br>
              <a:rPr lang="nl-NL" dirty="0"/>
            </a:br>
            <a:r>
              <a:rPr lang="nl-NL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75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GraphQL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chemeClr val="tx1"/>
                </a:solidFill>
              </a:rPr>
              <a:t>query language</a:t>
            </a:r>
            <a:r>
              <a:rPr lang="en-GB" dirty="0"/>
              <a:t> for your </a:t>
            </a:r>
            <a:r>
              <a:rPr lang="en-GB" b="1" dirty="0" smtClean="0">
                <a:solidFill>
                  <a:schemeClr val="tx1"/>
                </a:solidFill>
              </a:rPr>
              <a:t>API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developed </a:t>
            </a:r>
            <a:r>
              <a:rPr lang="en-GB" b="1" dirty="0" smtClean="0">
                <a:solidFill>
                  <a:schemeClr val="tx1"/>
                </a:solidFill>
              </a:rPr>
              <a:t>by </a:t>
            </a:r>
            <a:r>
              <a:rPr lang="en-GB" b="1" dirty="0">
                <a:solidFill>
                  <a:schemeClr val="tx1"/>
                </a:solidFill>
              </a:rPr>
              <a:t>Facebook</a:t>
            </a:r>
            <a:r>
              <a:rPr lang="en-GB" dirty="0"/>
              <a:t>….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….and a </a:t>
            </a:r>
            <a:r>
              <a:rPr lang="en-GB" b="1" dirty="0" smtClean="0">
                <a:solidFill>
                  <a:schemeClr val="tx1"/>
                </a:solidFill>
              </a:rPr>
              <a:t>runtime </a:t>
            </a:r>
            <a:r>
              <a:rPr lang="en-GB" b="1" dirty="0">
                <a:solidFill>
                  <a:schemeClr val="tx1"/>
                </a:solidFill>
              </a:rPr>
              <a:t>for executing queries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With </a:t>
            </a:r>
            <a:r>
              <a:rPr lang="en-GB" dirty="0" err="1"/>
              <a:t>GraphQL</a:t>
            </a:r>
            <a:r>
              <a:rPr lang="en-GB" dirty="0"/>
              <a:t>, you </a:t>
            </a:r>
            <a:r>
              <a:rPr lang="en-GB" b="1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your business domain </a:t>
            </a:r>
            <a:r>
              <a:rPr lang="en-GB" b="1" dirty="0">
                <a:solidFill>
                  <a:schemeClr val="tx1"/>
                </a:solidFill>
              </a:rPr>
              <a:t>as a graph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services </a:t>
            </a:r>
            <a:r>
              <a:rPr lang="en-GB" b="1" dirty="0" smtClean="0">
                <a:solidFill>
                  <a:schemeClr val="tx1"/>
                </a:solidFill>
              </a:rPr>
              <a:t>typically </a:t>
            </a:r>
            <a:r>
              <a:rPr lang="en-GB" dirty="0" smtClean="0"/>
              <a:t>respond </a:t>
            </a:r>
            <a:r>
              <a:rPr lang="en-GB" dirty="0"/>
              <a:t>using </a:t>
            </a:r>
            <a:r>
              <a:rPr lang="en-GB" b="1" dirty="0">
                <a:solidFill>
                  <a:schemeClr val="tx1"/>
                </a:solidFill>
              </a:rPr>
              <a:t>JSON</a:t>
            </a:r>
            <a:r>
              <a:rPr lang="en-GB" dirty="0"/>
              <a:t>, however does not require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</a:t>
            </a:r>
            <a:r>
              <a:rPr lang="nl-NL" dirty="0" err="1"/>
              <a:t>DataFetcher</a:t>
            </a:r>
            <a:r>
              <a:rPr lang="nl-NL" dirty="0"/>
              <a:t> (field </a:t>
            </a:r>
            <a:r>
              <a:rPr lang="nl-NL" dirty="0" err="1" smtClean="0"/>
              <a:t>resolver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err="1"/>
              <a:t>queryType</a:t>
            </a:r>
            <a:r>
              <a:rPr lang="nl-NL" dirty="0"/>
              <a:t> = </a:t>
            </a:r>
            <a:r>
              <a:rPr lang="nl-NL" dirty="0" err="1"/>
              <a:t>GraphQLObjectType.newObject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.name(</a:t>
            </a:r>
            <a:r>
              <a:rPr lang="nl-NL" dirty="0">
                <a:solidFill>
                  <a:srgbClr val="6A8759"/>
                </a:solidFill>
              </a:rPr>
              <a:t>"Query"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.field(</a:t>
            </a:r>
            <a:r>
              <a:rPr lang="nl-NL" dirty="0" err="1"/>
              <a:t>GraphQLFieldDefinition.newFieldDefinition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        .name(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.argument(</a:t>
            </a:r>
            <a:r>
              <a:rPr lang="nl-NL" dirty="0" err="1"/>
              <a:t>GraphQLArgument</a:t>
            </a:r>
            <a:r>
              <a:rPr lang="nl-NL" dirty="0"/>
              <a:t>(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 smtClean="0">
                <a:solidFill>
                  <a:srgbClr val="6A8759"/>
                </a:solidFill>
              </a:rPr>
              <a:t>"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i="1" dirty="0" err="1" smtClean="0">
                <a:solidFill>
                  <a:srgbClr val="9876AA"/>
                </a:solidFill>
              </a:rPr>
              <a:t>GraphQLLong</a:t>
            </a:r>
            <a:r>
              <a:rPr lang="nl-NL" dirty="0"/>
              <a:t>))</a:t>
            </a:r>
            <a:br>
              <a:rPr lang="nl-NL" dirty="0"/>
            </a:br>
            <a:r>
              <a:rPr lang="nl-NL" dirty="0"/>
              <a:t>                .type(</a:t>
            </a:r>
            <a:r>
              <a:rPr lang="nl-NL" dirty="0" err="1"/>
              <a:t>orderType</a:t>
            </a:r>
            <a:r>
              <a:rPr lang="nl-NL" dirty="0"/>
              <a:t>)</a:t>
            </a:r>
            <a:br>
              <a:rPr lang="nl-NL" dirty="0"/>
            </a:br>
            <a:r>
              <a:rPr lang="nl-NL" dirty="0"/>
              <a:t>                .</a:t>
            </a:r>
            <a:r>
              <a:rPr lang="nl-NL" dirty="0" err="1"/>
              <a:t>dataFetcher</a:t>
            </a:r>
            <a:r>
              <a:rPr lang="nl-NL" dirty="0"/>
              <a:t> </a:t>
            </a:r>
            <a:r>
              <a:rPr lang="nl-NL" b="1" dirty="0"/>
              <a:t>{ </a:t>
            </a:r>
            <a:r>
              <a:rPr lang="nl-NL" dirty="0" err="1"/>
              <a:t>env</a:t>
            </a:r>
            <a:r>
              <a:rPr lang="nl-NL" dirty="0"/>
              <a:t> </a:t>
            </a:r>
            <a:r>
              <a:rPr lang="nl-NL" b="1" dirty="0"/>
              <a:t>-&gt; </a:t>
            </a:r>
            <a:endParaRPr lang="nl-NL" b="1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b="1" dirty="0"/>
              <a:t>	</a:t>
            </a:r>
            <a:r>
              <a:rPr lang="nl-NL" b="1" dirty="0" smtClean="0"/>
              <a:t>	</a:t>
            </a:r>
            <a:r>
              <a:rPr lang="nl-NL" dirty="0" err="1" smtClean="0"/>
              <a:t>OrderRepository.getOrderById</a:t>
            </a:r>
            <a:r>
              <a:rPr lang="nl-NL" dirty="0" smtClean="0"/>
              <a:t>(</a:t>
            </a:r>
            <a:r>
              <a:rPr lang="nl-NL" dirty="0" err="1" smtClean="0"/>
              <a:t>env.</a:t>
            </a:r>
            <a:r>
              <a:rPr lang="nl-NL" i="1" dirty="0" err="1" smtClean="0">
                <a:solidFill>
                  <a:srgbClr val="9876AA"/>
                </a:solidFill>
              </a:rPr>
              <a:t>arguments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id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/>
              <a:t>] </a:t>
            </a:r>
            <a:r>
              <a:rPr lang="nl-NL" dirty="0">
                <a:solidFill>
                  <a:srgbClr val="CC7832"/>
                </a:solidFill>
              </a:rPr>
              <a:t>as </a:t>
            </a:r>
            <a:r>
              <a:rPr lang="nl-NL" dirty="0"/>
              <a:t>Long) </a:t>
            </a:r>
            <a:r>
              <a:rPr lang="nl-NL" b="1" dirty="0"/>
              <a:t>}</a:t>
            </a:r>
            <a:br>
              <a:rPr lang="nl-NL" b="1" dirty="0"/>
            </a:br>
            <a:r>
              <a:rPr lang="nl-NL" b="1" dirty="0"/>
              <a:t>                </a:t>
            </a:r>
            <a:r>
              <a:rPr lang="nl-NL" dirty="0"/>
              <a:t>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r>
              <a:rPr lang="nl-NL" dirty="0"/>
              <a:t>        ).</a:t>
            </a:r>
            <a:r>
              <a:rPr lang="nl-NL" dirty="0" err="1"/>
              <a:t>build</a:t>
            </a:r>
            <a:r>
              <a:rPr lang="nl-NL" dirty="0" smtClean="0"/>
              <a:t>()</a:t>
            </a: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>
                <a:solidFill>
                  <a:srgbClr val="CC7832"/>
                </a:solidFill>
              </a:rPr>
              <a:t>val </a:t>
            </a:r>
            <a:r>
              <a:rPr lang="nl-NL" dirty="0" smtClean="0"/>
              <a:t>schema</a:t>
            </a:r>
            <a:r>
              <a:rPr lang="nl-NL" dirty="0"/>
              <a:t> </a:t>
            </a:r>
            <a:r>
              <a:rPr lang="nl-NL" dirty="0" smtClean="0"/>
              <a:t>= </a:t>
            </a:r>
            <a:r>
              <a:rPr lang="nl-NL" dirty="0" err="1"/>
              <a:t>GraphQLSchema.newSchema</a:t>
            </a:r>
            <a:r>
              <a:rPr lang="nl-NL" dirty="0"/>
              <a:t>().query(</a:t>
            </a:r>
            <a:r>
              <a:rPr lang="nl-NL" dirty="0" err="1"/>
              <a:t>queryType</a:t>
            </a:r>
            <a:r>
              <a:rPr lang="nl-NL" dirty="0"/>
              <a:t>).</a:t>
            </a:r>
            <a:r>
              <a:rPr lang="nl-NL" dirty="0" err="1"/>
              <a:t>build</a:t>
            </a:r>
            <a:r>
              <a:rPr lang="nl-NL" dirty="0"/>
              <a:t>()</a:t>
            </a:r>
            <a:br>
              <a:rPr lang="nl-NL" dirty="0"/>
            </a:b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</p:txBody>
      </p:sp>
      <p:sp>
        <p:nvSpPr>
          <p:cNvPr id="5" name="Vierkante haken 4"/>
          <p:cNvSpPr/>
          <p:nvPr/>
        </p:nvSpPr>
        <p:spPr>
          <a:xfrm>
            <a:off x="1252679" y="2133599"/>
            <a:ext cx="1941095" cy="1987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ierkante haken 5"/>
          <p:cNvSpPr/>
          <p:nvPr/>
        </p:nvSpPr>
        <p:spPr>
          <a:xfrm>
            <a:off x="1252679" y="2928729"/>
            <a:ext cx="7374486" cy="503583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6912525" y="1152476"/>
            <a:ext cx="2231475" cy="1790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nl-NL" sz="1400" b="1" dirty="0">
                <a:solidFill>
                  <a:srgbClr val="CC7832"/>
                </a:solidFill>
              </a:rPr>
              <a:t>type </a:t>
            </a:r>
            <a:r>
              <a:rPr lang="nl-NL" sz="1400" dirty="0">
                <a:solidFill>
                  <a:srgbClr val="FFC66D"/>
                </a:solidFill>
              </a:rPr>
              <a:t>Query </a:t>
            </a:r>
            <a:r>
              <a:rPr lang="nl-NL" sz="1400" dirty="0"/>
              <a:t>{</a:t>
            </a:r>
            <a:br>
              <a:rPr lang="nl-NL" sz="1400" dirty="0"/>
            </a:br>
            <a:r>
              <a:rPr lang="nl-NL" sz="1400" dirty="0"/>
              <a:t>    </a:t>
            </a:r>
            <a:r>
              <a:rPr lang="nl-NL" sz="1400" dirty="0">
                <a:solidFill>
                  <a:srgbClr val="9876AA"/>
                </a:solidFill>
              </a:rPr>
              <a:t>order</a:t>
            </a:r>
            <a:r>
              <a:rPr lang="nl-NL" sz="1400" dirty="0"/>
              <a:t>(</a:t>
            </a:r>
            <a:r>
              <a:rPr lang="nl-NL" sz="1400" dirty="0" err="1"/>
              <a:t>id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Long!)</a:t>
            </a:r>
            <a:r>
              <a:rPr lang="nl-NL" sz="1400" dirty="0">
                <a:solidFill>
                  <a:srgbClr val="CC7832"/>
                </a:solidFill>
              </a:rPr>
              <a:t>: </a:t>
            </a:r>
            <a:r>
              <a:rPr lang="nl-NL" sz="1400" dirty="0"/>
              <a:t>Order</a:t>
            </a:r>
            <a:br>
              <a:rPr lang="nl-NL" sz="1400" dirty="0"/>
            </a:br>
            <a:r>
              <a:rPr lang="nl-NL" sz="1400" dirty="0" smtClean="0"/>
              <a:t>}</a:t>
            </a:r>
            <a:endParaRPr lang="nl-NL" sz="1400" b="1" dirty="0" smtClean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400" b="1" dirty="0" smtClean="0">
                <a:solidFill>
                  <a:srgbClr val="CC7832"/>
                </a:solidFill>
              </a:rPr>
              <a:t>type </a:t>
            </a:r>
            <a:r>
              <a:rPr lang="nl-NL" sz="1400" dirty="0" smtClean="0">
                <a:solidFill>
                  <a:srgbClr val="FFC66D"/>
                </a:solidFill>
              </a:rPr>
              <a:t>Order </a:t>
            </a:r>
            <a:r>
              <a:rPr lang="nl-NL" sz="1400" dirty="0" smtClean="0"/>
              <a:t>{</a:t>
            </a:r>
            <a:br>
              <a:rPr lang="nl-NL" sz="1400" dirty="0" smtClean="0"/>
            </a:br>
            <a:r>
              <a:rPr lang="nl-NL" sz="1400" dirty="0" smtClean="0"/>
              <a:t>    </a:t>
            </a:r>
            <a:r>
              <a:rPr lang="nl-NL" sz="1400" dirty="0" err="1" smtClean="0">
                <a:solidFill>
                  <a:srgbClr val="9876AA"/>
                </a:solidFill>
              </a:rPr>
              <a:t>totalPrice</a:t>
            </a:r>
            <a:r>
              <a:rPr lang="nl-NL" sz="1400" dirty="0" smtClean="0">
                <a:solidFill>
                  <a:srgbClr val="CC7832"/>
                </a:solidFill>
              </a:rPr>
              <a:t>: </a:t>
            </a:r>
            <a:r>
              <a:rPr lang="nl-NL" sz="1400" dirty="0" smtClean="0"/>
              <a:t>String</a:t>
            </a:r>
            <a:br>
              <a:rPr lang="nl-NL" sz="1400" dirty="0" smtClean="0"/>
            </a:br>
            <a:r>
              <a:rPr lang="nl-NL" sz="1400" dirty="0" smtClean="0"/>
              <a:t>}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 smtClean="0"/>
          </a:p>
          <a:p>
            <a:pPr>
              <a:lnSpc>
                <a:spcPct val="100000"/>
              </a:lnSpc>
              <a:buFontTx/>
              <a:buNone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0856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 smtClean="0"/>
              <a:t>GraphQL</a:t>
            </a:r>
            <a:r>
              <a:rPr lang="en-GB" dirty="0" smtClean="0"/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typeDefinitionRegistry</a:t>
            </a:r>
            <a:r>
              <a:rPr lang="nl-NL" sz="1600" dirty="0"/>
              <a:t> = </a:t>
            </a:r>
            <a:r>
              <a:rPr lang="nl-NL" sz="1600" dirty="0" err="1"/>
              <a:t>SchemaParser</a:t>
            </a:r>
            <a:r>
              <a:rPr lang="nl-NL" sz="1600" dirty="0"/>
              <a:t>().</a:t>
            </a:r>
            <a:r>
              <a:rPr lang="nl-NL" sz="1600" dirty="0" err="1" smtClean="0"/>
              <a:t>parse</a:t>
            </a:r>
            <a:r>
              <a:rPr lang="nl-NL" sz="1600" dirty="0" smtClean="0"/>
              <a:t>(schema)</a:t>
            </a: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 = </a:t>
            </a:r>
            <a:r>
              <a:rPr lang="nl-NL" sz="1600" dirty="0" err="1" smtClean="0"/>
              <a:t>RuntimeWiring.newRuntimeWiring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.type(</a:t>
            </a:r>
            <a:r>
              <a:rPr lang="nl-NL" sz="1600" dirty="0" smtClean="0">
                <a:solidFill>
                  <a:srgbClr val="6A8759"/>
                </a:solidFill>
              </a:rPr>
              <a:t>"Query"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b="1" dirty="0" smtClean="0"/>
              <a:t>{ </a:t>
            </a:r>
            <a:r>
              <a:rPr lang="nl-NL" sz="1600" dirty="0" smtClean="0"/>
              <a:t>builder </a:t>
            </a:r>
            <a:r>
              <a:rPr lang="nl-NL" sz="1600" b="1" dirty="0" smtClean="0"/>
              <a:t>-&gt;</a:t>
            </a:r>
            <a:br>
              <a:rPr lang="nl-NL" sz="1600" b="1" dirty="0" smtClean="0"/>
            </a:br>
            <a:r>
              <a:rPr lang="nl-NL" sz="1600" b="1" dirty="0" smtClean="0"/>
              <a:t>            </a:t>
            </a:r>
            <a:r>
              <a:rPr lang="nl-NL" sz="1600" dirty="0" err="1" smtClean="0"/>
              <a:t>builder.dataFetcher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orderDataFetcher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    </a:t>
            </a:r>
            <a:r>
              <a:rPr lang="nl-NL" sz="1600" b="1" dirty="0" smtClean="0"/>
              <a:t>}</a:t>
            </a:r>
            <a:r>
              <a:rPr lang="nl-NL" sz="1600" dirty="0" smtClean="0"/>
              <a:t>).</a:t>
            </a:r>
            <a:r>
              <a:rPr lang="nl-NL" sz="1600" dirty="0" err="1" smtClean="0"/>
              <a:t>build</a:t>
            </a:r>
            <a:r>
              <a:rPr lang="nl-NL" sz="1600" dirty="0" smtClean="0"/>
              <a:t>()</a:t>
            </a:r>
          </a:p>
          <a:p>
            <a:pPr>
              <a:buFontTx/>
              <a:buNone/>
            </a:pP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.</a:t>
            </a:r>
            <a:r>
              <a:rPr lang="nl-NL" sz="1600" dirty="0" err="1" smtClean="0"/>
              <a:t>makeExecutableSchema</a:t>
            </a:r>
            <a:r>
              <a:rPr lang="nl-NL" sz="1600" dirty="0" smtClean="0"/>
              <a:t>(</a:t>
            </a:r>
            <a:r>
              <a:rPr lang="nl-NL" sz="1600" dirty="0" err="1" smtClean="0"/>
              <a:t>typeDefinitionRegistry</a:t>
            </a:r>
            <a:r>
              <a:rPr lang="nl-NL" sz="1600" dirty="0" smtClean="0">
                <a:solidFill>
                  <a:srgbClr val="CC7832"/>
                </a:solidFill>
              </a:rPr>
              <a:t>, </a:t>
            </a:r>
            <a:r>
              <a:rPr lang="nl-NL" sz="1600" dirty="0" err="1" smtClean="0"/>
              <a:t>runtimeWiring</a:t>
            </a:r>
            <a:r>
              <a:rPr lang="nl-NL" sz="16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808080"/>
                </a:solidFill>
              </a:rPr>
              <a:t/>
            </a:r>
            <a:br>
              <a:rPr lang="nl-NL" sz="1600" dirty="0">
                <a:solidFill>
                  <a:srgbClr val="808080"/>
                </a:solidFill>
              </a:rPr>
            </a:b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26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Java: developing the schema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Code first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b="1" dirty="0" smtClean="0">
                <a:solidFill>
                  <a:schemeClr val="tx1"/>
                </a:solidFill>
              </a:rPr>
              <a:t>Schema first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 b="1" i="1" dirty="0" err="1" smtClean="0">
                <a:solidFill>
                  <a:schemeClr val="tx1"/>
                </a:solidFill>
              </a:rPr>
              <a:t>GraphQL</a:t>
            </a:r>
            <a:r>
              <a:rPr lang="en-GB" b="1" i="1" dirty="0" smtClean="0">
                <a:solidFill>
                  <a:schemeClr val="tx1"/>
                </a:solidFill>
              </a:rPr>
              <a:t> Java Tools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-</a:t>
            </a:r>
            <a:r>
              <a:rPr lang="nl-NL" dirty="0" err="1" smtClean="0"/>
              <a:t>java</a:t>
            </a:r>
            <a:r>
              <a:rPr lang="nl-NL" dirty="0" smtClean="0"/>
              <a:t>-tools: schema-first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 = </a:t>
            </a:r>
            <a:r>
              <a:rPr lang="nl-NL" sz="1600" dirty="0" smtClean="0">
                <a:solidFill>
                  <a:srgbClr val="6A8759"/>
                </a:solidFill>
              </a:rPr>
              <a:t>"""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type Query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order(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: Long): Order</a:t>
            </a: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>
                <a:solidFill>
                  <a:srgbClr val="6A8759"/>
                </a:solidFill>
              </a:rPr>
              <a:t> </a:t>
            </a:r>
            <a:r>
              <a:rPr lang="nl-NL" sz="1600" dirty="0" smtClean="0">
                <a:solidFill>
                  <a:srgbClr val="6A8759"/>
                </a:solidFill>
              </a:rPr>
              <a:t> type Order {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   </a:t>
            </a:r>
            <a:r>
              <a:rPr lang="nl-NL" sz="1600" dirty="0" err="1" smtClean="0">
                <a:solidFill>
                  <a:srgbClr val="6A8759"/>
                </a:solidFill>
              </a:rPr>
              <a:t>totalPrice</a:t>
            </a:r>
            <a:r>
              <a:rPr lang="nl-NL" sz="1600" dirty="0" smtClean="0">
                <a:solidFill>
                  <a:srgbClr val="6A8759"/>
                </a:solidFill>
              </a:rPr>
              <a:t>: String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  }</a:t>
            </a:r>
            <a:br>
              <a:rPr lang="nl-NL" sz="1600" dirty="0" smtClean="0">
                <a:solidFill>
                  <a:srgbClr val="6A8759"/>
                </a:solidFill>
              </a:rPr>
            </a:br>
            <a:r>
              <a:rPr lang="nl-NL" sz="1600" dirty="0" smtClean="0">
                <a:solidFill>
                  <a:srgbClr val="6A8759"/>
                </a:solidFill>
              </a:rPr>
              <a:t>""”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6A8759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6A8759"/>
                </a:solidFill>
              </a:rPr>
              <a:t/>
            </a:r>
            <a:br>
              <a:rPr lang="nl-NL" sz="1600" dirty="0" smtClean="0">
                <a:solidFill>
                  <a:srgbClr val="6A8759"/>
                </a:solidFill>
              </a:rPr>
            </a:br>
            <a:endParaRPr lang="nl-NL" sz="1600"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295551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nl-NL" sz="1600" dirty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graphQLSchema</a:t>
            </a:r>
            <a:r>
              <a:rPr lang="nl-NL" sz="1600" dirty="0"/>
              <a:t> </a:t>
            </a:r>
            <a:r>
              <a:rPr lang="nl-NL" sz="1600" dirty="0" smtClean="0"/>
              <a:t>= </a:t>
            </a:r>
            <a:r>
              <a:rPr lang="nl-NL" sz="1600" dirty="0" err="1"/>
              <a:t>SchemaParser.newParser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schemaString</a:t>
            </a:r>
            <a:r>
              <a:rPr lang="nl-NL" sz="1600" dirty="0"/>
              <a:t>(schema)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resolvers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CC7832"/>
                </a:solidFill>
              </a:rPr>
              <a:t>object</a:t>
            </a:r>
            <a:r>
              <a:rPr lang="nl-NL" sz="1600" dirty="0"/>
              <a:t>: </a:t>
            </a:r>
            <a:r>
              <a:rPr lang="nl-NL" sz="1600" dirty="0" err="1"/>
              <a:t>GraphQLQueryResolver</a:t>
            </a:r>
            <a:r>
              <a:rPr lang="nl-NL" sz="1600" dirty="0"/>
              <a:t> {</a:t>
            </a:r>
            <a:br>
              <a:rPr lang="nl-NL" sz="1600" dirty="0"/>
            </a:br>
            <a:r>
              <a:rPr lang="nl-NL" sz="1600" dirty="0"/>
              <a:t>            </a:t>
            </a:r>
            <a:r>
              <a:rPr lang="nl-NL" sz="1600" dirty="0" err="1">
                <a:solidFill>
                  <a:srgbClr val="CC7832"/>
                </a:solidFill>
              </a:rPr>
              <a:t>fun</a:t>
            </a:r>
            <a:r>
              <a:rPr lang="nl-NL" sz="1600" dirty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/>
              <a:t>: Long) = </a:t>
            </a:r>
            <a:r>
              <a:rPr lang="nl-NL" sz="1600" dirty="0" err="1"/>
              <a:t>OrderRepository.getOrderById</a:t>
            </a:r>
            <a:r>
              <a:rPr lang="nl-NL" sz="1600" dirty="0"/>
              <a:t>(</a:t>
            </a:r>
            <a:r>
              <a:rPr lang="nl-NL" sz="1600" dirty="0" err="1"/>
              <a:t>id</a:t>
            </a:r>
            <a:r>
              <a:rPr lang="nl-NL" sz="1600" dirty="0"/>
              <a:t>)</a:t>
            </a:r>
            <a:br>
              <a:rPr lang="nl-NL" sz="1600" dirty="0"/>
            </a:br>
            <a:r>
              <a:rPr lang="nl-NL" sz="1600" dirty="0"/>
              <a:t>        </a:t>
            </a:r>
            <a:r>
              <a:rPr lang="nl-NL" sz="1600" dirty="0" smtClean="0"/>
              <a:t> })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r>
              <a:rPr lang="nl-NL" sz="1600" dirty="0"/>
              <a:t>        .</a:t>
            </a:r>
            <a:r>
              <a:rPr lang="nl-NL" sz="1600" dirty="0" err="1"/>
              <a:t>makeExecutableSchema</a:t>
            </a:r>
            <a:r>
              <a:rPr lang="nl-NL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78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SPQR: code (only) first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Hybrid approach, generate schema from </a:t>
            </a:r>
            <a:r>
              <a:rPr lang="en-GB" dirty="0" smtClean="0"/>
              <a:t>code (annotations)</a:t>
            </a:r>
            <a:endParaRPr lang="en-GB" b="1" i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311699" y="1877786"/>
            <a:ext cx="9080273" cy="26910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object 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 {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GraphQLQuery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"order"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    </a:t>
            </a:r>
            <a:r>
              <a:rPr lang="nl-NL" sz="1600" dirty="0" err="1" smtClean="0">
                <a:solidFill>
                  <a:srgbClr val="CC7832"/>
                </a:solidFill>
              </a:rPr>
              <a:t>fun</a:t>
            </a:r>
            <a:r>
              <a:rPr lang="nl-NL" sz="1600" dirty="0" smtClean="0">
                <a:solidFill>
                  <a:srgbClr val="CC7832"/>
                </a:solidFill>
              </a:rPr>
              <a:t> </a:t>
            </a:r>
            <a:r>
              <a:rPr lang="nl-NL" sz="1600" dirty="0" smtClean="0">
                <a:solidFill>
                  <a:srgbClr val="FFC66D"/>
                </a:solidFill>
              </a:rPr>
              <a:t>order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CC7832"/>
                </a:solidFill>
              </a:rPr>
              <a:t>@</a:t>
            </a:r>
            <a:r>
              <a:rPr lang="nl-NL" sz="1600" dirty="0" err="1" smtClean="0">
                <a:solidFill>
                  <a:srgbClr val="CC7832"/>
                </a:solidFill>
              </a:rPr>
              <a:t>GraphQLArgument</a:t>
            </a:r>
            <a:r>
              <a:rPr lang="nl-NL" sz="1600" dirty="0" smtClean="0"/>
              <a:t>(</a:t>
            </a:r>
            <a:r>
              <a:rPr lang="nl-NL" sz="1600" dirty="0" smtClean="0">
                <a:solidFill>
                  <a:srgbClr val="467CDA"/>
                </a:solidFill>
              </a:rPr>
              <a:t>name = 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err="1" smtClean="0">
                <a:solidFill>
                  <a:srgbClr val="6A8759"/>
                </a:solidFill>
              </a:rPr>
              <a:t>id</a:t>
            </a:r>
            <a:r>
              <a:rPr lang="nl-NL" sz="1600" dirty="0" smtClean="0">
                <a:solidFill>
                  <a:srgbClr val="6A8759"/>
                </a:solidFill>
              </a:rPr>
              <a:t>"</a:t>
            </a:r>
            <a:r>
              <a:rPr lang="nl-NL" sz="1600" dirty="0" smtClean="0"/>
              <a:t>) </a:t>
            </a:r>
            <a:r>
              <a:rPr lang="nl-NL" sz="1600" dirty="0" err="1" smtClean="0"/>
              <a:t>id</a:t>
            </a:r>
            <a:r>
              <a:rPr lang="nl-NL" sz="1600" dirty="0" smtClean="0"/>
              <a:t>: Long) = </a:t>
            </a:r>
            <a:r>
              <a:rPr lang="nl-NL" sz="1600" dirty="0" err="1" smtClean="0"/>
              <a:t>OrderRepository.getOrderById</a:t>
            </a:r>
            <a:r>
              <a:rPr lang="nl-NL" sz="1600" dirty="0" smtClean="0"/>
              <a:t>(</a:t>
            </a:r>
            <a:r>
              <a:rPr lang="nl-NL" sz="1600" dirty="0" err="1" smtClean="0"/>
              <a:t>id</a:t>
            </a:r>
            <a:r>
              <a:rPr lang="nl-NL" sz="1600" dirty="0" smtClean="0"/>
              <a:t>)</a:t>
            </a:r>
            <a:br>
              <a:rPr lang="nl-NL" sz="1600" dirty="0" smtClean="0"/>
            </a:br>
            <a:r>
              <a:rPr lang="nl-NL" sz="1600" dirty="0" smtClean="0"/>
              <a:t>}</a:t>
            </a:r>
            <a:br>
              <a:rPr lang="nl-NL" sz="1600" dirty="0" smtClean="0"/>
            </a:b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i="1" dirty="0" err="1" smtClean="0">
                <a:solidFill>
                  <a:srgbClr val="9876AA"/>
                </a:solidFill>
              </a:rPr>
              <a:t>graphQLSchema</a:t>
            </a:r>
            <a:r>
              <a:rPr lang="nl-NL" sz="1600" i="1" dirty="0" smtClean="0">
                <a:solidFill>
                  <a:srgbClr val="9876AA"/>
                </a:solidFill>
              </a:rPr>
              <a:t> </a:t>
            </a:r>
            <a:r>
              <a:rPr lang="nl-NL" sz="1600" dirty="0" smtClean="0"/>
              <a:t>= </a:t>
            </a:r>
            <a:r>
              <a:rPr lang="nl-NL" sz="1600" dirty="0" err="1" smtClean="0"/>
              <a:t>GraphQLSchemaGenerator</a:t>
            </a:r>
            <a:r>
              <a:rPr lang="nl-NL" sz="1600" dirty="0" smtClean="0"/>
              <a:t>()</a:t>
            </a:r>
            <a:br>
              <a:rPr lang="nl-NL" sz="1600" dirty="0" smtClean="0"/>
            </a:br>
            <a:r>
              <a:rPr lang="nl-NL" sz="1600" dirty="0" smtClean="0"/>
              <a:t>        .</a:t>
            </a:r>
            <a:r>
              <a:rPr lang="nl-NL" sz="1600" dirty="0" err="1" smtClean="0"/>
              <a:t>withOperationsFromSingleton</a:t>
            </a:r>
            <a:r>
              <a:rPr lang="nl-NL" sz="1600" dirty="0" smtClean="0"/>
              <a:t>(</a:t>
            </a:r>
            <a:r>
              <a:rPr lang="nl-NL" sz="1600" dirty="0" err="1" smtClean="0"/>
              <a:t>OrderService</a:t>
            </a:r>
            <a:r>
              <a:rPr lang="nl-NL" sz="1600" dirty="0" smtClean="0"/>
              <a:t>) </a:t>
            </a:r>
            <a:r>
              <a:rPr lang="nl-NL" sz="1600" dirty="0" smtClean="0">
                <a:solidFill>
                  <a:srgbClr val="808080"/>
                </a:solidFill>
              </a:rPr>
              <a:t/>
            </a:r>
            <a:br>
              <a:rPr lang="nl-NL" sz="1600" dirty="0" smtClean="0">
                <a:solidFill>
                  <a:srgbClr val="808080"/>
                </a:solidFill>
              </a:rPr>
            </a:br>
            <a:r>
              <a:rPr lang="nl-NL" sz="1600" dirty="0" smtClean="0">
                <a:solidFill>
                  <a:srgbClr val="808080"/>
                </a:solidFill>
              </a:rPr>
              <a:t>        </a:t>
            </a:r>
            <a:r>
              <a:rPr lang="nl-NL" sz="1600" dirty="0" smtClean="0"/>
              <a:t>.</a:t>
            </a:r>
            <a:r>
              <a:rPr lang="nl-NL" sz="1600" dirty="0" err="1" smtClean="0"/>
              <a:t>generate</a:t>
            </a:r>
            <a:r>
              <a:rPr lang="nl-NL" sz="1600" dirty="0" smtClean="0"/>
              <a:t>()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72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defining</a:t>
            </a:r>
            <a:r>
              <a:rPr lang="nl-NL" dirty="0" smtClean="0"/>
              <a:t> a query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GraphQL</a:t>
            </a:r>
            <a:r>
              <a:rPr lang="nl-NL" dirty="0" smtClean="0"/>
              <a:t> Query is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plain</a:t>
            </a:r>
            <a:r>
              <a:rPr lang="nl-NL" dirty="0"/>
              <a:t> tekst </a:t>
            </a:r>
            <a:r>
              <a:rPr lang="nl-NL" dirty="0" smtClean="0"/>
              <a:t>string </a:t>
            </a:r>
            <a:r>
              <a:rPr lang="nl-NL" dirty="0" err="1" smtClean="0"/>
              <a:t>and</a:t>
            </a:r>
            <a:r>
              <a:rPr lang="nl-NL" dirty="0" smtClean="0"/>
              <a:t> looks like JSON without </a:t>
            </a:r>
            <a:r>
              <a:rPr lang="nl-NL" dirty="0" err="1" smtClean="0"/>
              <a:t>the</a:t>
            </a:r>
            <a:r>
              <a:rPr lang="nl-NL" dirty="0" smtClean="0"/>
              <a:t> fields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smtClean="0"/>
              <a:t>Query is </a:t>
            </a:r>
            <a:r>
              <a:rPr lang="nl-NL" dirty="0" err="1" smtClean="0"/>
              <a:t>enclosing</a:t>
            </a:r>
            <a:r>
              <a:rPr lang="nl-NL" dirty="0" smtClean="0"/>
              <a:t> in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: { </a:t>
            </a:r>
            <a:r>
              <a:rPr lang="nl-NL" dirty="0" err="1" smtClean="0"/>
              <a:t>yourQueryHere</a:t>
            </a:r>
            <a:r>
              <a:rPr lang="nl-NL" dirty="0" smtClean="0"/>
              <a:t> }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 smtClean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699" y="2549177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5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6484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Java</a:t>
            </a:r>
            <a:r>
              <a:rPr lang="nl-NL" dirty="0"/>
              <a:t>: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278867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b="1" dirty="0">
                <a:solidFill>
                  <a:schemeClr val="tx1"/>
                </a:solidFill>
              </a:rPr>
              <a:t>schema</a:t>
            </a:r>
            <a:r>
              <a:rPr lang="nl-NL" dirty="0"/>
              <a:t>,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GraphQL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runtime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dirty="0" err="1">
                <a:solidFill>
                  <a:schemeClr val="tx1"/>
                </a:solidFill>
              </a:rPr>
              <a:t>execute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smtClean="0"/>
              <a:t>query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dirty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nl-NL" sz="1600" dirty="0">
              <a:solidFill>
                <a:srgbClr val="CC783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smtClean="0"/>
              <a:t>schema</a:t>
            </a:r>
            <a:r>
              <a:rPr lang="nl-NL" sz="1600" dirty="0"/>
              <a:t>: </a:t>
            </a:r>
            <a:r>
              <a:rPr lang="nl-NL" sz="1600" dirty="0" err="1"/>
              <a:t>GraphQLSchema</a:t>
            </a:r>
            <a:r>
              <a:rPr lang="nl-NL" sz="1600" dirty="0"/>
              <a:t> = </a:t>
            </a:r>
            <a:r>
              <a:rPr lang="nl-NL" sz="1600" dirty="0" smtClean="0"/>
              <a:t>...</a:t>
            </a:r>
            <a:br>
              <a:rPr lang="nl-NL" sz="1600" dirty="0" smtClean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graphQL</a:t>
            </a:r>
            <a:r>
              <a:rPr lang="nl-NL" sz="1600" dirty="0" smtClean="0"/>
              <a:t>: </a:t>
            </a:r>
            <a:r>
              <a:rPr lang="nl-NL" sz="1600" dirty="0" err="1"/>
              <a:t>GraphQL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 smtClean="0"/>
              <a:t>GraphQL.newGraphQL</a:t>
            </a:r>
            <a:r>
              <a:rPr lang="nl-NL" sz="1600" dirty="0" smtClean="0"/>
              <a:t>(</a:t>
            </a:r>
            <a:r>
              <a:rPr lang="nl-NL" sz="1600" dirty="0"/>
              <a:t>schema</a:t>
            </a:r>
            <a:r>
              <a:rPr lang="nl-NL" sz="1600" dirty="0" smtClean="0"/>
              <a:t>).</a:t>
            </a:r>
            <a:r>
              <a:rPr lang="nl-NL" sz="1600" dirty="0" err="1"/>
              <a:t>build</a:t>
            </a:r>
            <a:r>
              <a:rPr lang="nl-NL" sz="1600" dirty="0"/>
              <a:t>()</a:t>
            </a:r>
            <a:br>
              <a:rPr lang="nl-NL" sz="1600" dirty="0"/>
            </a:br>
            <a:endParaRPr lang="nl-NL" sz="1600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sz="1600" dirty="0" smtClean="0">
                <a:solidFill>
                  <a:srgbClr val="CC7832"/>
                </a:solidFill>
              </a:rPr>
              <a:t>val </a:t>
            </a:r>
            <a:r>
              <a:rPr lang="nl-NL" sz="1600" dirty="0" err="1" smtClean="0"/>
              <a:t>executionResult</a:t>
            </a:r>
            <a:r>
              <a:rPr lang="nl-NL" sz="1600" dirty="0" smtClean="0"/>
              <a:t>: </a:t>
            </a:r>
            <a:r>
              <a:rPr lang="nl-NL" sz="1600" dirty="0" err="1"/>
              <a:t>ExecutionResult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err="1"/>
              <a:t>graphQL.execute</a:t>
            </a:r>
            <a:r>
              <a:rPr lang="nl-NL" sz="1600" dirty="0"/>
              <a:t>(</a:t>
            </a:r>
            <a:r>
              <a:rPr lang="nl-NL" sz="1600" dirty="0">
                <a:solidFill>
                  <a:srgbClr val="6A8759"/>
                </a:solidFill>
              </a:rPr>
              <a:t>"{ </a:t>
            </a:r>
            <a:r>
              <a:rPr lang="mr-IN" sz="1600" dirty="0" smtClean="0">
                <a:solidFill>
                  <a:srgbClr val="6A8759"/>
                </a:solidFill>
              </a:rPr>
              <a:t>…</a:t>
            </a:r>
            <a:r>
              <a:rPr lang="nl-NL" sz="1600" dirty="0" smtClean="0">
                <a:solidFill>
                  <a:srgbClr val="6A8759"/>
                </a:solidFill>
              </a:rPr>
              <a:t> }"</a:t>
            </a:r>
            <a:r>
              <a:rPr lang="nl-NL" sz="1600" dirty="0" smtClean="0"/>
              <a:t>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1207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Consist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fields:</a:t>
            </a:r>
          </a:p>
          <a:p>
            <a:pPr marL="285750" indent="-285750"/>
            <a:r>
              <a:rPr lang="nl-NL" dirty="0" smtClean="0"/>
              <a:t>Data: </a:t>
            </a:r>
            <a:r>
              <a:rPr lang="nl-NL" dirty="0" err="1" smtClean="0"/>
              <a:t>containing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requested</a:t>
            </a:r>
            <a:r>
              <a:rPr lang="nl-NL" dirty="0" smtClean="0"/>
              <a:t> query data</a:t>
            </a:r>
          </a:p>
          <a:p>
            <a:pPr marL="285750" indent="-285750"/>
            <a:r>
              <a:rPr lang="nl-NL" dirty="0" err="1" smtClean="0"/>
              <a:t>Errors</a:t>
            </a:r>
            <a:r>
              <a:rPr lang="nl-NL" dirty="0" smtClean="0"/>
              <a:t>: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error </a:t>
            </a:r>
            <a:r>
              <a:rPr lang="nl-NL" dirty="0" err="1" smtClean="0"/>
              <a:t>occurred</a:t>
            </a:r>
            <a:r>
              <a:rPr lang="nl-NL" dirty="0" smtClean="0"/>
              <a:t>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executing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query</a:t>
            </a:r>
          </a:p>
          <a:p>
            <a:pPr marL="285750" indent="-285750"/>
            <a:r>
              <a:rPr lang="nl-NL" dirty="0" err="1" smtClean="0"/>
              <a:t>Extensions</a:t>
            </a:r>
            <a:r>
              <a:rPr lang="nl-NL" dirty="0" smtClean="0"/>
              <a:t>: meta info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executed</a:t>
            </a:r>
            <a:r>
              <a:rPr lang="nl-NL" dirty="0" smtClean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71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: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83630" y="1152475"/>
            <a:ext cx="4948669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>
                <a:solidFill>
                  <a:srgbClr val="9876AA"/>
                </a:solidFill>
              </a:rPr>
              <a:t>"data"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>
                <a:solidFill>
                  <a:srgbClr val="9876AA"/>
                </a:solidFill>
              </a:rPr>
              <a:t>"order"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b="1" dirty="0">
                <a:solidFill>
                  <a:srgbClr val="CC7832"/>
                </a:solidFill>
              </a:rPr>
              <a:t/>
            </a:r>
            <a:br>
              <a:rPr lang="nl-NL" b="1" dirty="0">
                <a:solidFill>
                  <a:srgbClr val="CC7832"/>
                </a:solidFill>
              </a:rPr>
            </a:br>
            <a:r>
              <a:rPr lang="nl-NL" b="1" dirty="0">
                <a:solidFill>
                  <a:srgbClr val="CC7832"/>
                </a:solidFill>
              </a:rPr>
              <a:t>  </a:t>
            </a:r>
            <a:r>
              <a:rPr lang="nl-NL" dirty="0"/>
              <a:t>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br>
              <a:rPr lang="nl-NL" dirty="0"/>
            </a:br>
            <a:r>
              <a:rPr lang="nl-NL" dirty="0"/>
              <a:t>    {</a:t>
            </a:r>
            <a:br>
              <a:rPr lang="nl-NL" dirty="0"/>
            </a:br>
            <a:r>
              <a:rPr lang="nl-NL" dirty="0"/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message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Exception</a:t>
            </a:r>
            <a:r>
              <a:rPr lang="nl-NL" dirty="0">
                <a:solidFill>
                  <a:srgbClr val="6A8759"/>
                </a:solidFill>
              </a:rPr>
              <a:t> </a:t>
            </a:r>
            <a:r>
              <a:rPr lang="nl-NL" dirty="0" err="1" smtClean="0">
                <a:solidFill>
                  <a:srgbClr val="6A8759"/>
                </a:solidFill>
              </a:rPr>
              <a:t>message</a:t>
            </a:r>
            <a:r>
              <a:rPr lang="mr-IN" dirty="0" smtClean="0">
                <a:solidFill>
                  <a:srgbClr val="6A8759"/>
                </a:solidFill>
              </a:rPr>
              <a:t>…</a:t>
            </a:r>
            <a:r>
              <a:rPr lang="nl-NL" dirty="0" smtClean="0">
                <a:solidFill>
                  <a:srgbClr val="6A8759"/>
                </a:solidFill>
              </a:rPr>
              <a:t>”</a:t>
            </a:r>
            <a:r>
              <a:rPr lang="nl-NL" dirty="0" smtClean="0">
                <a:solidFill>
                  <a:srgbClr val="CC7832"/>
                </a:solidFill>
              </a:rPr>
              <a:t>,</a:t>
            </a:r>
            <a:r>
              <a:rPr lang="nl-NL" dirty="0">
                <a:solidFill>
                  <a:srgbClr val="CC7832"/>
                </a:solidFill>
              </a:rPr>
              <a:t/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path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[</a:t>
            </a:r>
            <a:r>
              <a:rPr lang="nl-NL" dirty="0">
                <a:solidFill>
                  <a:srgbClr val="6A8759"/>
                </a:solidFill>
              </a:rPr>
              <a:t>"order"</a:t>
            </a:r>
            <a:r>
              <a:rPr lang="nl-NL" dirty="0"/>
              <a:t>]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exception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{ ... }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extensions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b="1" dirty="0" err="1">
                <a:solidFill>
                  <a:srgbClr val="CC7832"/>
                </a:solidFill>
              </a:rPr>
              <a:t>null</a:t>
            </a:r>
            <a:r>
              <a:rPr lang="nl-NL" dirty="0">
                <a:solidFill>
                  <a:srgbClr val="CC7832"/>
                </a:solidFill>
              </a:rPr>
              <a:t>,</a:t>
            </a:r>
            <a:br>
              <a:rPr lang="nl-NL" dirty="0">
                <a:solidFill>
                  <a:srgbClr val="CC7832"/>
                </a:solidFill>
              </a:rPr>
            </a:br>
            <a:r>
              <a:rPr lang="nl-NL" dirty="0">
                <a:solidFill>
                  <a:srgbClr val="CC7832"/>
                </a:solidFill>
              </a:rPr>
              <a:t>      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 err="1">
                <a:solidFill>
                  <a:srgbClr val="9876AA"/>
                </a:solidFill>
              </a:rPr>
              <a:t>errorType</a:t>
            </a:r>
            <a:r>
              <a:rPr lang="nl-NL" dirty="0">
                <a:solidFill>
                  <a:srgbClr val="9876AA"/>
                </a:solidFill>
              </a:rPr>
              <a:t>"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6A8759"/>
                </a:solidFill>
              </a:rPr>
              <a:t>"</a:t>
            </a:r>
            <a:r>
              <a:rPr lang="nl-NL" dirty="0" err="1">
                <a:solidFill>
                  <a:srgbClr val="6A8759"/>
                </a:solidFill>
              </a:rPr>
              <a:t>DataFetchingException</a:t>
            </a:r>
            <a:r>
              <a:rPr lang="nl-NL" dirty="0">
                <a:solidFill>
                  <a:srgbClr val="6A8759"/>
                </a:solidFill>
              </a:rPr>
              <a:t>"</a:t>
            </a:r>
            <a:br>
              <a:rPr lang="nl-NL" dirty="0">
                <a:solidFill>
                  <a:srgbClr val="6A8759"/>
                </a:solidFill>
              </a:rPr>
            </a:br>
            <a:r>
              <a:rPr lang="nl-NL" dirty="0">
                <a:solidFill>
                  <a:srgbClr val="6A8759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  ]</a:t>
            </a:r>
            <a:br>
              <a:rPr lang="nl-NL" dirty="0"/>
            </a:br>
            <a:r>
              <a:rPr lang="nl-NL" dirty="0"/>
              <a:t>}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16888" y="1152475"/>
            <a:ext cx="3666742" cy="215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err="1" smtClean="0">
                <a:solidFill>
                  <a:srgbClr val="9876AA"/>
                </a:solidFill>
              </a:rPr>
              <a:t>order</a:t>
            </a:r>
            <a:r>
              <a:rPr lang="mr-IN" dirty="0" smtClean="0">
                <a:solidFill>
                  <a:srgbClr val="9876AA"/>
                </a:solidFill>
              </a:rPr>
              <a:t> </a:t>
            </a:r>
            <a:r>
              <a:rPr lang="mr-IN" dirty="0" smtClean="0"/>
              <a:t>(</a:t>
            </a:r>
            <a:r>
              <a:rPr lang="mr-IN" dirty="0" err="1" smtClean="0"/>
              <a:t>id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897BB"/>
                </a:solidFill>
              </a:rPr>
              <a:t>4370307900</a:t>
            </a:r>
            <a:r>
              <a:rPr lang="mr-IN" dirty="0" smtClean="0"/>
              <a:t>) 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err="1" smtClean="0">
                <a:solidFill>
                  <a:srgbClr val="9876AA"/>
                </a:solidFill>
              </a:rPr>
              <a:t>totalPrice</a:t>
            </a:r>
            <a:r>
              <a:rPr lang="mr-IN" dirty="0" smtClean="0">
                <a:solidFill>
                  <a:srgbClr val="9876AA"/>
                </a:solidFill>
              </a:rPr>
              <a:t/>
            </a:r>
            <a:br>
              <a:rPr lang="mr-IN" dirty="0" smtClean="0">
                <a:solidFill>
                  <a:srgbClr val="9876AA"/>
                </a:solidFill>
              </a:rPr>
            </a:br>
            <a:r>
              <a:rPr lang="mr-IN" dirty="0" smtClean="0">
                <a:solidFill>
                  <a:srgbClr val="9876AA"/>
                </a:solidFill>
              </a:rPr>
              <a:t>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116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>
              <a:alpha val="46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who is using </a:t>
            </a:r>
            <a:r>
              <a:rPr lang="en-GB" dirty="0" smtClean="0"/>
              <a:t>it</a:t>
            </a:r>
            <a:r>
              <a:rPr lang="mr-IN" dirty="0" smtClean="0"/>
              <a:t>…</a:t>
            </a:r>
            <a:r>
              <a:rPr lang="en-GB" dirty="0" smtClean="0"/>
              <a:t> to name a few?</a:t>
            </a:r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6" y="1530713"/>
            <a:ext cx="1605892" cy="160589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133" y="1297707"/>
            <a:ext cx="1374582" cy="13745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303" y="3039116"/>
            <a:ext cx="1400840" cy="14008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848" y="1984998"/>
            <a:ext cx="1669684" cy="166968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563" y="3136605"/>
            <a:ext cx="2024459" cy="14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is a </a:t>
            </a:r>
            <a:r>
              <a:rPr lang="nl-NL" dirty="0" err="1" smtClean="0"/>
              <a:t>build</a:t>
            </a:r>
            <a:r>
              <a:rPr lang="nl-NL" dirty="0" smtClean="0"/>
              <a:t>-in schema field, </a:t>
            </a:r>
            <a:r>
              <a:rPr lang="nl-NL" dirty="0" err="1" smtClean="0"/>
              <a:t>defines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Type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924729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>
                <a:solidFill>
                  <a:srgbClr val="CC7832"/>
                </a:solidFill>
              </a:rPr>
              <a:t>schema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>
                <a:solidFill>
                  <a:srgbClr val="CC7832"/>
                </a:solidFill>
              </a:rPr>
              <a:t>query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Query</a:t>
            </a:r>
            <a:br>
              <a:rPr lang="nl-NL" dirty="0"/>
            </a:br>
            <a:r>
              <a:rPr lang="nl-NL" dirty="0"/>
              <a:t>    </a:t>
            </a: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 err="1"/>
              <a:t>Mutation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b="1" dirty="0" smtClean="0">
                <a:solidFill>
                  <a:srgbClr val="CC7832"/>
                </a:solidFill>
              </a:rPr>
              <a:t>type </a:t>
            </a:r>
            <a:r>
              <a:rPr lang="nl-NL" dirty="0" err="1">
                <a:solidFill>
                  <a:srgbClr val="FFC66D"/>
                </a:solidFill>
              </a:rPr>
              <a:t>Mutation</a:t>
            </a:r>
            <a:r>
              <a:rPr lang="nl-NL" dirty="0">
                <a:solidFill>
                  <a:srgbClr val="FFC66D"/>
                </a:solidFill>
              </a:rPr>
              <a:t> </a:t>
            </a:r>
            <a:r>
              <a:rPr lang="nl-NL" dirty="0"/>
              <a:t>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 smtClean="0">
                <a:solidFill>
                  <a:srgbClr val="9876AA"/>
                </a:solidFill>
              </a:rPr>
              <a:t>operation</a:t>
            </a:r>
            <a:r>
              <a:rPr lang="nl-NL" dirty="0" smtClean="0"/>
              <a:t>(argument</a:t>
            </a:r>
            <a:r>
              <a:rPr lang="nl-NL" dirty="0" smtClean="0">
                <a:solidFill>
                  <a:srgbClr val="CC7832"/>
                </a:solidFill>
              </a:rPr>
              <a:t>: </a:t>
            </a:r>
            <a:r>
              <a:rPr lang="nl-NL" dirty="0" err="1" smtClean="0"/>
              <a:t>InputType</a:t>
            </a:r>
            <a:r>
              <a:rPr lang="nl-NL" dirty="0" smtClean="0"/>
              <a:t>): </a:t>
            </a:r>
            <a:r>
              <a:rPr lang="nl-NL" dirty="0" err="1" smtClean="0"/>
              <a:t>ReturnType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380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create</a:t>
            </a:r>
            <a:r>
              <a:rPr lang="nl-NL" dirty="0" smtClean="0"/>
              <a:t> a new Order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311700" y="1896156"/>
            <a:ext cx="5925814" cy="2450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b="1" dirty="0">
                <a:solidFill>
                  <a:srgbClr val="CC7832"/>
                </a:solidFill>
              </a:rPr>
              <a:t>type </a:t>
            </a:r>
            <a:r>
              <a:rPr lang="nl-NL" sz="1600" dirty="0" err="1">
                <a:solidFill>
                  <a:srgbClr val="FFC66D"/>
                </a:solidFill>
              </a:rPr>
              <a:t>Mutation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>
                <a:solidFill>
                  <a:srgbClr val="9876AA"/>
                </a:solidFill>
              </a:rPr>
              <a:t>createOrder</a:t>
            </a:r>
            <a:r>
              <a:rPr lang="nl-NL" sz="1600" dirty="0"/>
              <a:t>(order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 err="1"/>
              <a:t>OrderInput</a:t>
            </a:r>
            <a:r>
              <a:rPr lang="nl-NL" sz="1600" dirty="0"/>
              <a:t>)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Order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totalPrice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String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orderItems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[</a:t>
            </a:r>
            <a:r>
              <a:rPr lang="nl-NL" sz="1600" dirty="0" err="1"/>
              <a:t>OrderItemInput</a:t>
            </a:r>
            <a:r>
              <a:rPr lang="nl-NL" sz="1600" dirty="0"/>
              <a:t>]</a:t>
            </a:r>
            <a:br>
              <a:rPr lang="nl-NL" sz="1600" dirty="0"/>
            </a:br>
            <a:r>
              <a:rPr lang="nl-NL" sz="1600" dirty="0" smtClean="0"/>
              <a:t>}</a:t>
            </a:r>
          </a:p>
          <a:p>
            <a:pPr marL="38100" marR="38100">
              <a:lnSpc>
                <a:spcPct val="100000"/>
              </a:lnSpc>
              <a:spcAft>
                <a:spcPts val="0"/>
              </a:spcAft>
              <a:buNone/>
            </a:pPr>
            <a:r>
              <a:rPr lang="nl-NL" sz="1600" dirty="0"/>
              <a:t/>
            </a:r>
            <a:br>
              <a:rPr lang="nl-NL" sz="1600" dirty="0"/>
            </a:br>
            <a:r>
              <a:rPr lang="nl-NL" sz="1600" b="1" dirty="0">
                <a:solidFill>
                  <a:srgbClr val="CC7832"/>
                </a:solidFill>
              </a:rPr>
              <a:t>input </a:t>
            </a:r>
            <a:r>
              <a:rPr lang="nl-NL" sz="1600" dirty="0" err="1">
                <a:solidFill>
                  <a:srgbClr val="FFC66D"/>
                </a:solidFill>
              </a:rPr>
              <a:t>OrderItemInput</a:t>
            </a:r>
            <a:r>
              <a:rPr lang="nl-NL" sz="1600" dirty="0">
                <a:solidFill>
                  <a:srgbClr val="FFC66D"/>
                </a:solidFill>
              </a:rPr>
              <a:t> </a:t>
            </a:r>
            <a:r>
              <a:rPr lang="nl-NL" sz="1600" dirty="0"/>
              <a:t>{</a:t>
            </a:r>
            <a:br>
              <a:rPr lang="nl-NL" sz="1600" dirty="0"/>
            </a:br>
            <a:r>
              <a:rPr lang="nl-NL" sz="1600" dirty="0"/>
              <a:t>    </a:t>
            </a:r>
            <a:r>
              <a:rPr lang="nl-NL" sz="1600" dirty="0" err="1"/>
              <a:t>productId</a:t>
            </a:r>
            <a:r>
              <a:rPr lang="nl-NL" sz="1600" dirty="0">
                <a:solidFill>
                  <a:srgbClr val="CC7832"/>
                </a:solidFill>
              </a:rPr>
              <a:t>: </a:t>
            </a:r>
            <a:r>
              <a:rPr lang="nl-NL" sz="1600" dirty="0"/>
              <a:t>Long</a:t>
            </a:r>
            <a:br>
              <a:rPr lang="nl-NL" sz="1600" dirty="0"/>
            </a:br>
            <a:r>
              <a:rPr lang="nl-NL" sz="1600" dirty="0"/>
              <a:t>}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6484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: query</a:t>
            </a:r>
            <a:endParaRPr lang="nl-NL" dirty="0"/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279041" y="2792186"/>
            <a:ext cx="5386972" cy="1960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marR="38100"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nl-NL" b="1" dirty="0" err="1">
                <a:solidFill>
                  <a:srgbClr val="CC7832"/>
                </a:solidFill>
              </a:rPr>
              <a:t>mutation</a:t>
            </a:r>
            <a:r>
              <a:rPr lang="nl-NL" b="1" dirty="0">
                <a:solidFill>
                  <a:srgbClr val="CC7832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CreateOrder</a:t>
            </a:r>
            <a:r>
              <a:rPr lang="nl-NL" dirty="0"/>
              <a:t>(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/>
              <a:t>Order</a:t>
            </a:r>
            <a:r>
              <a:rPr lang="nl-NL" dirty="0">
                <a:solidFill>
                  <a:srgbClr val="CC7832"/>
                </a:solidFill>
              </a:rPr>
              <a:t>!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>
                <a:solidFill>
                  <a:srgbClr val="9876AA"/>
                </a:solidFill>
              </a:rPr>
              <a:t>createOrder</a:t>
            </a:r>
            <a:r>
              <a:rPr lang="nl-NL" dirty="0"/>
              <a:t>(order</a:t>
            </a:r>
            <a:r>
              <a:rPr lang="nl-NL" dirty="0">
                <a:solidFill>
                  <a:srgbClr val="CC7832"/>
                </a:solidFill>
              </a:rPr>
              <a:t>: </a:t>
            </a:r>
            <a:r>
              <a:rPr lang="nl-NL" dirty="0">
                <a:solidFill>
                  <a:srgbClr val="9876AA"/>
                </a:solidFill>
              </a:rPr>
              <a:t>$order</a:t>
            </a:r>
            <a:r>
              <a:rPr lang="nl-NL" dirty="0"/>
              <a:t>) {</a:t>
            </a:r>
            <a:br>
              <a:rPr lang="nl-NL" dirty="0"/>
            </a:br>
            <a:r>
              <a:rPr lang="nl-NL" dirty="0"/>
              <a:t>        </a:t>
            </a:r>
            <a:r>
              <a:rPr lang="nl-NL" dirty="0" err="1">
                <a:solidFill>
                  <a:srgbClr val="9876AA"/>
                </a:solidFill>
              </a:rPr>
              <a:t>id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    </a:t>
            </a:r>
            <a:r>
              <a:rPr lang="nl-NL" dirty="0" err="1">
                <a:solidFill>
                  <a:srgbClr val="9876AA"/>
                </a:solidFill>
              </a:rPr>
              <a:t>totalPrice</a:t>
            </a:r>
            <a:r>
              <a:rPr lang="nl-NL" dirty="0">
                <a:solidFill>
                  <a:srgbClr val="9876AA"/>
                </a:solidFill>
              </a:rPr>
              <a:t/>
            </a:r>
            <a:br>
              <a:rPr lang="nl-NL" dirty="0">
                <a:solidFill>
                  <a:srgbClr val="9876AA"/>
                </a:solidFill>
              </a:rPr>
            </a:br>
            <a:r>
              <a:rPr lang="nl-NL" dirty="0">
                <a:solidFill>
                  <a:srgbClr val="9876AA"/>
                </a:solidFill>
              </a:rPr>
              <a:t>    </a:t>
            </a:r>
            <a:r>
              <a:rPr lang="nl-NL" dirty="0"/>
              <a:t>}</a:t>
            </a:r>
            <a:br>
              <a:rPr lang="nl-NL" dirty="0"/>
            </a:br>
            <a:r>
              <a:rPr lang="nl-NL" dirty="0"/>
              <a:t>}</a:t>
            </a:r>
            <a:endParaRPr lang="mr-IN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11699" y="1171928"/>
            <a:ext cx="8520601" cy="1571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Query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describes</a:t>
            </a:r>
            <a:r>
              <a:rPr lang="nl-NL" dirty="0" smtClean="0"/>
              <a:t> a </a:t>
            </a:r>
            <a:r>
              <a:rPr lang="nl-NL" dirty="0" err="1" smtClean="0"/>
              <a:t>modification</a:t>
            </a: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smtClean="0"/>
              <a:t>Starts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mutation</a:t>
            </a:r>
            <a:r>
              <a:rPr lang="nl-NL" dirty="0" smtClean="0"/>
              <a:t> </a:t>
            </a:r>
            <a:r>
              <a:rPr lang="nl-NL" dirty="0" err="1" smtClean="0"/>
              <a:t>keyword</a:t>
            </a:r>
            <a:r>
              <a:rPr lang="nl-NL" dirty="0" smtClean="0"/>
              <a:t> (no </a:t>
            </a:r>
            <a:r>
              <a:rPr lang="nl-NL" dirty="0" err="1" smtClean="0"/>
              <a:t>curly</a:t>
            </a:r>
            <a:r>
              <a:rPr lang="nl-NL" dirty="0" smtClean="0"/>
              <a:t> </a:t>
            </a:r>
            <a:r>
              <a:rPr lang="nl-NL" dirty="0" err="1" smtClean="0"/>
              <a:t>braces</a:t>
            </a:r>
            <a:r>
              <a:rPr lang="nl-NL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0349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Introspection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Tools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schema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schema information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schema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queryType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 smtClean="0"/>
              <a:t>}</a:t>
            </a:r>
            <a:endParaRPr lang="en-US" dirty="0" smtClean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data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</a:t>
            </a:r>
            <a:r>
              <a:rPr lang="mr-IN" dirty="0" smtClean="0">
                <a:solidFill>
                  <a:srgbClr val="9876AA"/>
                </a:solidFill>
              </a:rPr>
              <a:t>"__</a:t>
            </a:r>
            <a:r>
              <a:rPr lang="mr-IN" dirty="0" err="1" smtClean="0">
                <a:solidFill>
                  <a:srgbClr val="9876AA"/>
                </a:solidFill>
              </a:rPr>
              <a:t>schema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queryType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/>
              <a:t>{</a:t>
            </a:r>
            <a:br>
              <a:rPr lang="mr-IN" dirty="0" smtClean="0"/>
            </a:br>
            <a:r>
              <a:rPr lang="mr-IN" dirty="0" smtClean="0"/>
              <a:t>        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err="1" smtClean="0">
                <a:solidFill>
                  <a:srgbClr val="9876AA"/>
                </a:solidFill>
              </a:rPr>
              <a:t>name</a:t>
            </a:r>
            <a:r>
              <a:rPr lang="mr-IN" dirty="0" smtClean="0">
                <a:solidFill>
                  <a:srgbClr val="9876AA"/>
                </a:solidFill>
              </a:rPr>
              <a:t>"</a:t>
            </a:r>
            <a:r>
              <a:rPr lang="mr-IN" dirty="0" smtClean="0">
                <a:solidFill>
                  <a:srgbClr val="CC7832"/>
                </a:solidFill>
              </a:rPr>
              <a:t>: 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r>
              <a:rPr lang="mr-IN" dirty="0" err="1" smtClean="0">
                <a:solidFill>
                  <a:srgbClr val="6A8759"/>
                </a:solidFill>
              </a:rPr>
              <a:t>Query</a:t>
            </a:r>
            <a:r>
              <a:rPr lang="mr-IN" dirty="0" smtClean="0">
                <a:solidFill>
                  <a:srgbClr val="6A8759"/>
                </a:solidFill>
              </a:rPr>
              <a:t>"</a:t>
            </a:r>
            <a:br>
              <a:rPr lang="mr-IN" dirty="0" smtClean="0">
                <a:solidFill>
                  <a:srgbClr val="6A8759"/>
                </a:solidFill>
              </a:rPr>
            </a:br>
            <a:r>
              <a:rPr lang="mr-IN" dirty="0" smtClean="0">
                <a:solidFill>
                  <a:srgbClr val="6A8759"/>
                </a:solidFill>
              </a:rPr>
              <a:t>      </a:t>
            </a:r>
            <a:r>
              <a:rPr lang="mr-IN" dirty="0" smtClean="0"/>
              <a:t>}</a:t>
            </a:r>
            <a:br>
              <a:rPr lang="mr-IN" dirty="0" smtClean="0"/>
            </a:br>
            <a:r>
              <a:rPr lang="mr-IN" dirty="0" smtClean="0"/>
              <a:t>    }</a:t>
            </a:r>
            <a:br>
              <a:rPr lang="mr-IN" dirty="0" smtClean="0"/>
            </a:br>
            <a:r>
              <a:rPr lang="mr-IN" dirty="0" smtClean="0"/>
              <a:t>  }</a:t>
            </a:r>
            <a:br>
              <a:rPr lang="mr-IN" dirty="0" smtClean="0"/>
            </a:br>
            <a:r>
              <a:rPr lang="mr-IN" dirty="0" smtClean="0"/>
              <a:t>}</a:t>
            </a:r>
            <a:br>
              <a:rPr lang="mr-IN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3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introspection</a:t>
            </a:r>
            <a:r>
              <a:rPr lang="nl-NL" dirty="0" smtClean="0"/>
              <a:t>: type</a:t>
            </a:r>
            <a:endParaRPr lang="nl-NL" dirty="0"/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311700" y="115366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GB" dirty="0" smtClean="0"/>
              <a:t>Discover the type information 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700" y="1732547"/>
            <a:ext cx="8520600" cy="283632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/>
              <a:t>(</a:t>
            </a:r>
            <a:r>
              <a:rPr lang="mr-IN" dirty="0" err="1"/>
              <a:t>name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/>
              <a:t>) {</a:t>
            </a:r>
            <a:br>
              <a:rPr lang="mr-IN" dirty="0"/>
            </a:br>
            <a:r>
              <a:rPr lang="mr-IN" dirty="0"/>
              <a:t>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          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/>
            </a:r>
            <a:br>
              <a:rPr lang="mr-IN" dirty="0">
                <a:solidFill>
                  <a:srgbClr val="9876AA"/>
                </a:solidFill>
              </a:rPr>
            </a:br>
            <a:r>
              <a:rPr lang="mr-IN" dirty="0">
                <a:solidFill>
                  <a:srgbClr val="9876AA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}</a:t>
            </a:r>
            <a:br>
              <a:rPr lang="mr-IN" dirty="0"/>
            </a:br>
            <a:endParaRPr lang="nl-NL" dirty="0"/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4883700" y="1732547"/>
            <a:ext cx="8520600" cy="2836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data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</a:t>
            </a:r>
            <a:r>
              <a:rPr lang="mr-IN" dirty="0">
                <a:solidFill>
                  <a:srgbClr val="9876AA"/>
                </a:solidFill>
              </a:rPr>
              <a:t>"__</a:t>
            </a:r>
            <a:r>
              <a:rPr lang="mr-IN" dirty="0" err="1">
                <a:solidFill>
                  <a:srgbClr val="9876AA"/>
                </a:solidFill>
              </a:rPr>
              <a:t>type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{</a:t>
            </a:r>
            <a:br>
              <a:rPr lang="mr-IN" dirty="0"/>
            </a:br>
            <a:r>
              <a:rPr lang="mr-IN" dirty="0"/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Query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fields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{</a:t>
            </a:r>
            <a:br>
              <a:rPr lang="mr-IN" dirty="0"/>
            </a:br>
            <a:r>
              <a:rPr lang="mr-IN" dirty="0"/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order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,</a:t>
            </a:r>
            <a:br>
              <a:rPr lang="mr-IN" dirty="0">
                <a:solidFill>
                  <a:srgbClr val="CC7832"/>
                </a:solidFill>
              </a:rPr>
            </a:br>
            <a:r>
              <a:rPr lang="mr-IN" dirty="0">
                <a:solidFill>
                  <a:srgbClr val="CC7832"/>
                </a:solidFill>
              </a:rPr>
              <a:t>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args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/>
              <a:t>[</a:t>
            </a:r>
            <a:br>
              <a:rPr lang="mr-IN" dirty="0"/>
            </a:br>
            <a:r>
              <a:rPr lang="mr-IN" dirty="0"/>
              <a:t>            {</a:t>
            </a:r>
            <a:br>
              <a:rPr lang="mr-IN" dirty="0"/>
            </a:br>
            <a:r>
              <a:rPr lang="mr-IN" dirty="0"/>
              <a:t>              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 err="1">
                <a:solidFill>
                  <a:srgbClr val="9876AA"/>
                </a:solidFill>
              </a:rPr>
              <a:t>name</a:t>
            </a:r>
            <a:r>
              <a:rPr lang="mr-IN" dirty="0">
                <a:solidFill>
                  <a:srgbClr val="9876AA"/>
                </a:solidFill>
              </a:rPr>
              <a:t>"</a:t>
            </a:r>
            <a:r>
              <a:rPr lang="mr-IN" dirty="0">
                <a:solidFill>
                  <a:srgbClr val="CC7832"/>
                </a:solidFill>
              </a:rPr>
              <a:t>: </a:t>
            </a:r>
            <a:r>
              <a:rPr lang="mr-IN" dirty="0">
                <a:solidFill>
                  <a:srgbClr val="6A8759"/>
                </a:solidFill>
              </a:rPr>
              <a:t>"</a:t>
            </a:r>
            <a:r>
              <a:rPr lang="mr-IN" dirty="0" err="1">
                <a:solidFill>
                  <a:srgbClr val="6A8759"/>
                </a:solidFill>
              </a:rPr>
              <a:t>id</a:t>
            </a:r>
            <a:r>
              <a:rPr lang="mr-IN" dirty="0">
                <a:solidFill>
                  <a:srgbClr val="6A8759"/>
                </a:solidFill>
              </a:rPr>
              <a:t>"</a:t>
            </a:r>
            <a:br>
              <a:rPr lang="mr-IN" dirty="0">
                <a:solidFill>
                  <a:srgbClr val="6A8759"/>
                </a:solidFill>
              </a:rPr>
            </a:br>
            <a:r>
              <a:rPr lang="mr-IN" dirty="0">
                <a:solidFill>
                  <a:srgbClr val="6A8759"/>
                </a:solidFill>
              </a:rPr>
              <a:t>            </a:t>
            </a:r>
            <a:r>
              <a:rPr lang="mr-IN" dirty="0"/>
              <a:t>}</a:t>
            </a:r>
            <a:br>
              <a:rPr lang="mr-IN" dirty="0"/>
            </a:br>
            <a:r>
              <a:rPr lang="mr-IN" dirty="0"/>
              <a:t>          ]</a:t>
            </a:r>
            <a:br>
              <a:rPr lang="mr-IN" dirty="0"/>
            </a:br>
            <a:r>
              <a:rPr lang="mr-IN" dirty="0"/>
              <a:t>        }</a:t>
            </a:r>
            <a:br>
              <a:rPr lang="mr-IN" dirty="0"/>
            </a:br>
            <a:r>
              <a:rPr lang="mr-IN" dirty="0"/>
              <a:t>      ]</a:t>
            </a:r>
            <a:br>
              <a:rPr lang="mr-IN" dirty="0"/>
            </a:br>
            <a:r>
              <a:rPr lang="mr-IN" dirty="0"/>
              <a:t>    }</a:t>
            </a:r>
            <a:br>
              <a:rPr lang="mr-IN" dirty="0"/>
            </a:br>
            <a:r>
              <a:rPr lang="mr-IN" dirty="0"/>
              <a:t>  }</a:t>
            </a:r>
            <a:br>
              <a:rPr lang="mr-IN" dirty="0"/>
            </a:br>
            <a:r>
              <a:rPr lang="mr-IN" dirty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2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Tools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7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r>
              <a:rPr lang="nl-NL" i="1" dirty="0" err="1" smtClean="0"/>
              <a:t>i</a:t>
            </a:r>
            <a:r>
              <a:rPr lang="nl-NL" dirty="0" err="1" smtClean="0"/>
              <a:t>QL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9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GraphQL</a:t>
            </a:r>
            <a:r>
              <a:rPr lang="nl-NL" dirty="0" smtClean="0"/>
              <a:t> </a:t>
            </a:r>
            <a:r>
              <a:rPr lang="nl-NL" dirty="0" err="1" smtClean="0"/>
              <a:t>Voyager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: </a:t>
            </a:r>
            <a:r>
              <a:rPr lang="en-GB" dirty="0" smtClean="0"/>
              <a:t>as a replacement for REST?</a:t>
            </a:r>
            <a:endParaRPr lang="en-GB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With REST you could achieve (almost) the same as with </a:t>
            </a:r>
            <a:r>
              <a:rPr lang="en-GB" dirty="0" err="1" smtClean="0"/>
              <a:t>GraphQL</a:t>
            </a:r>
            <a:endParaRPr lang="en-GB" dirty="0" smtClean="0"/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Some of the challenges when building RESTful APIs</a:t>
            </a:r>
          </a:p>
          <a:p>
            <a:pPr marL="285750" indent="-285750"/>
            <a:r>
              <a:rPr lang="en-GB" dirty="0" smtClean="0"/>
              <a:t>Under/over-fetching </a:t>
            </a:r>
            <a:r>
              <a:rPr lang="en-GB" dirty="0"/>
              <a:t>of </a:t>
            </a:r>
            <a:r>
              <a:rPr lang="en-GB" dirty="0" smtClean="0"/>
              <a:t>data</a:t>
            </a:r>
          </a:p>
          <a:p>
            <a:pPr marL="285750" indent="-285750"/>
            <a:r>
              <a:rPr lang="en-GB" dirty="0" smtClean="0"/>
              <a:t>Multiple round trips when aggregating data</a:t>
            </a:r>
          </a:p>
          <a:p>
            <a:pPr marL="285750" indent="-285750"/>
            <a:r>
              <a:rPr lang="en-US" dirty="0"/>
              <a:t>No real standards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1"/>
                </a:solidFill>
              </a:rPr>
              <a:t>REST=architectural </a:t>
            </a:r>
            <a:r>
              <a:rPr lang="en-US" b="1" dirty="0">
                <a:solidFill>
                  <a:schemeClr val="tx1"/>
                </a:solidFill>
              </a:rPr>
              <a:t>style</a:t>
            </a:r>
            <a:r>
              <a:rPr lang="en-US" dirty="0" smtClean="0"/>
              <a:t>)</a:t>
            </a:r>
          </a:p>
          <a:p>
            <a:pPr marL="285750" indent="-285750"/>
            <a:r>
              <a:rPr lang="en-US" dirty="0" smtClean="0"/>
              <a:t>Naming things</a:t>
            </a: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0" y="3068983"/>
            <a:ext cx="3530009" cy="1936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What is </a:t>
            </a:r>
            <a:r>
              <a:rPr lang="en-GB" dirty="0" err="1"/>
              <a:t>GraphQL</a:t>
            </a:r>
            <a:endParaRPr lang="en-GB" b="1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Schema</a:t>
            </a: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 err="1"/>
              <a:t>GraphQL</a:t>
            </a:r>
            <a:r>
              <a:rPr lang="en-GB" dirty="0"/>
              <a:t> Java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Mutations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</a:t>
            </a:r>
            <a:endParaRPr lang="en-GB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Tools</a:t>
            </a:r>
            <a:endParaRPr lang="en-GB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Demo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GraphQL</a:t>
            </a:r>
            <a:r>
              <a:rPr lang="en-US" dirty="0" smtClean="0"/>
              <a:t> Spring Boot server in </a:t>
            </a:r>
            <a:r>
              <a:rPr lang="en-US" dirty="0" err="1" smtClean="0"/>
              <a:t>Kotlin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Aren`t there any problems?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 smtClean="0"/>
              <a:t>Performance issue when exposing lots of aggregated data</a:t>
            </a:r>
            <a:endParaRPr lang="en-GB" dirty="0"/>
          </a:p>
          <a:p>
            <a:pPr lvl="0">
              <a:buNone/>
            </a:pPr>
            <a:r>
              <a:rPr lang="en-GB" dirty="0" smtClean="0"/>
              <a:t>Fetch </a:t>
            </a:r>
            <a:r>
              <a:rPr lang="en-GB" dirty="0"/>
              <a:t>depth </a:t>
            </a:r>
            <a:r>
              <a:rPr lang="en-GB" dirty="0" smtClean="0"/>
              <a:t>and recursive model</a:t>
            </a:r>
          </a:p>
          <a:p>
            <a:pPr lvl="0">
              <a:buNone/>
            </a:pPr>
            <a:r>
              <a:rPr lang="en-GB" dirty="0" smtClean="0"/>
              <a:t>Security not build in (easy to add OAUTH by passing headers)</a:t>
            </a:r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5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Summary and conclusion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Formalized type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Introspection build </a:t>
            </a:r>
            <a:r>
              <a:rPr lang="en-GB" dirty="0" smtClean="0"/>
              <a:t>in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Very simple way of querying different shapes of data</a:t>
            </a:r>
          </a:p>
          <a:p>
            <a:pPr lvl="0">
              <a:spcBef>
                <a:spcPts val="0"/>
              </a:spcBef>
              <a:buNone/>
            </a:pPr>
            <a:r>
              <a:rPr lang="en-GB" dirty="0" smtClean="0"/>
              <a:t>Multiple implementation options</a:t>
            </a:r>
          </a:p>
          <a:p>
            <a:pPr>
              <a:buNone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aggregation</a:t>
            </a:r>
            <a:r>
              <a:rPr lang="nl-NL" dirty="0"/>
              <a:t> services (API gateway)</a:t>
            </a:r>
          </a:p>
          <a:p>
            <a:pPr>
              <a:buNone/>
            </a:pPr>
            <a:r>
              <a:rPr lang="nl-NL" dirty="0"/>
              <a:t>For </a:t>
            </a:r>
            <a:r>
              <a:rPr lang="nl-NL" dirty="0" err="1"/>
              <a:t>simple</a:t>
            </a:r>
            <a:r>
              <a:rPr lang="nl-NL" dirty="0"/>
              <a:t> (microservices) REST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straight-forward.</a:t>
            </a:r>
          </a:p>
          <a:p>
            <a:pPr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1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Links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http://graphql.org/learn/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https://www.howtographql.com/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https://github.com/graphql-java/awesome-graphql-java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https://developers.facebook.com/docs/graph-api/using-graph-api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(1)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37819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{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  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err="1" smtClean="0">
                <a:solidFill>
                  <a:srgbClr val="9876AA"/>
                </a:solidFill>
              </a:rPr>
              <a:t>totalPrice</a:t>
            </a:r>
            <a:r>
              <a:rPr lang="en-US" dirty="0" smtClean="0">
                <a:solidFill>
                  <a:srgbClr val="9876AA"/>
                </a:solidFill>
              </a:rPr>
              <a:t>"</a:t>
            </a:r>
            <a:r>
              <a:rPr lang="en-US" dirty="0" smtClean="0">
                <a:solidFill>
                  <a:srgbClr val="808080"/>
                </a:solidFill>
              </a:rPr>
              <a:t>: "23.93",</a:t>
            </a:r>
          </a:p>
          <a:p>
            <a:pPr>
              <a:buFontTx/>
              <a:buNone/>
            </a:pPr>
            <a:r>
              <a:rPr lang="en-US" dirty="0" smtClean="0">
                <a:solidFill>
                  <a:srgbClr val="808080"/>
                </a:solidFill>
              </a:rPr>
              <a:t>  // ... more fields</a:t>
            </a:r>
            <a:br>
              <a:rPr lang="en-US" dirty="0" smtClean="0">
                <a:solidFill>
                  <a:srgbClr val="808080"/>
                </a:solidFill>
              </a:rPr>
            </a:br>
            <a:r>
              <a:rPr lang="en-US" dirty="0" smtClean="0">
                <a:solidFill>
                  <a:srgbClr val="808080"/>
                </a:solidFill>
              </a:rPr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6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website</a:t>
            </a:r>
            <a:r>
              <a:rPr lang="mr-IN" dirty="0" smtClean="0"/>
              <a:t>…</a:t>
            </a:r>
            <a:r>
              <a:rPr lang="en-US" dirty="0" smtClean="0"/>
              <a:t>using REST (2)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5479500" cy="3427215"/>
          </a:xfrm>
          <a:prstGeom prst="rect">
            <a:avLst/>
          </a:prstGeom>
        </p:spPr>
      </p:pic>
      <p:sp>
        <p:nvSpPr>
          <p:cNvPr id="5" name="Vierkante haken 4"/>
          <p:cNvSpPr/>
          <p:nvPr/>
        </p:nvSpPr>
        <p:spPr>
          <a:xfrm>
            <a:off x="1716505" y="2799348"/>
            <a:ext cx="3617495" cy="77002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5993224" y="1287225"/>
            <a:ext cx="3203944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GET /orders/4370307900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/shipments/345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GET /</a:t>
            </a:r>
            <a:r>
              <a:rPr lang="en-US" dirty="0" smtClean="0">
                <a:solidFill>
                  <a:srgbClr val="00B0F0"/>
                </a:solidFill>
              </a:rPr>
              <a:t>shipments/345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chemeClr val="accent4"/>
                </a:solidFill>
              </a:rPr>
              <a:t>GET /products/123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GET /</a:t>
            </a:r>
            <a:r>
              <a:rPr lang="en-US" dirty="0" smtClean="0">
                <a:solidFill>
                  <a:schemeClr val="accent4"/>
                </a:solidFill>
              </a:rPr>
              <a:t>products/234</a:t>
            </a:r>
          </a:p>
        </p:txBody>
      </p:sp>
      <p:sp>
        <p:nvSpPr>
          <p:cNvPr id="8" name="Vierkante haken 7"/>
          <p:cNvSpPr/>
          <p:nvPr/>
        </p:nvSpPr>
        <p:spPr>
          <a:xfrm>
            <a:off x="3179133" y="2799348"/>
            <a:ext cx="1520456" cy="788019"/>
          </a:xfrm>
          <a:prstGeom prst="bracketPair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ierkante haken 8"/>
          <p:cNvSpPr/>
          <p:nvPr/>
        </p:nvSpPr>
        <p:spPr>
          <a:xfrm>
            <a:off x="3381157" y="3242930"/>
            <a:ext cx="544960" cy="292904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ierkante haken 9"/>
          <p:cNvSpPr/>
          <p:nvPr/>
        </p:nvSpPr>
        <p:spPr>
          <a:xfrm>
            <a:off x="4019570" y="2902688"/>
            <a:ext cx="456737" cy="633146"/>
          </a:xfrm>
          <a:prstGeom prst="bracketPair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3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REST we can solve this right?!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9076849" cy="3416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Expand parameter (leads to over-fetching)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expand=</a:t>
            </a:r>
            <a:r>
              <a:rPr lang="en-US" sz="1600" b="1" dirty="0" err="1" smtClean="0">
                <a:solidFill>
                  <a:schemeClr val="tx1"/>
                </a:solidFill>
              </a:rPr>
              <a:t>product,shipment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mr-IN" dirty="0" smtClean="0"/>
              <a:t>…</a:t>
            </a: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Fields parameter (yay!)</a:t>
            </a:r>
          </a:p>
          <a:p>
            <a:pPr>
              <a:buNone/>
            </a:pPr>
            <a:r>
              <a:rPr lang="en-US" sz="1600" i="1" dirty="0" smtClean="0"/>
              <a:t>GET /orders/4370307900?</a:t>
            </a:r>
            <a:r>
              <a:rPr lang="en-US" sz="1600" b="1" dirty="0" smtClean="0">
                <a:solidFill>
                  <a:schemeClr val="tx1"/>
                </a:solidFill>
              </a:rPr>
              <a:t>fields=</a:t>
            </a:r>
            <a:r>
              <a:rPr lang="en-US" sz="1600" b="1" dirty="0" err="1" smtClean="0">
                <a:solidFill>
                  <a:schemeClr val="tx1"/>
                </a:solidFill>
              </a:rPr>
              <a:t>totalPrice,orderItems</a:t>
            </a:r>
            <a:r>
              <a:rPr lang="en-US" sz="1600" b="1" dirty="0" smtClean="0">
                <a:solidFill>
                  <a:schemeClr val="tx1"/>
                </a:solidFill>
              </a:rPr>
              <a:t>(product(</a:t>
            </a:r>
            <a:r>
              <a:rPr lang="en-US" sz="1600" b="1" dirty="0" err="1" smtClean="0">
                <a:solidFill>
                  <a:schemeClr val="tx1"/>
                </a:solidFill>
              </a:rPr>
              <a:t>imageUrl</a:t>
            </a:r>
            <a:r>
              <a:rPr lang="en-US" sz="1600" b="1" dirty="0" smtClean="0">
                <a:solidFill>
                  <a:schemeClr val="tx1"/>
                </a:solidFill>
              </a:rPr>
              <a:t>),shipment(status))</a:t>
            </a:r>
          </a:p>
          <a:p>
            <a:pPr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No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real </a:t>
            </a:r>
            <a:r>
              <a:rPr lang="nl-NL" b="1" dirty="0" smtClean="0">
                <a:solidFill>
                  <a:schemeClr val="tx1"/>
                </a:solidFill>
              </a:rPr>
              <a:t>standard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(best-</a:t>
            </a:r>
            <a:r>
              <a:rPr lang="nl-NL" dirty="0" err="1" smtClean="0"/>
              <a:t>practices</a:t>
            </a:r>
            <a:r>
              <a:rPr lang="nl-NL" dirty="0" smtClean="0"/>
              <a:t>)</a:t>
            </a:r>
          </a:p>
          <a:p>
            <a:pPr marL="285750" indent="-285750"/>
            <a:r>
              <a:rPr lang="nl-NL" b="1" dirty="0" smtClean="0">
                <a:solidFill>
                  <a:schemeClr val="tx1"/>
                </a:solidFill>
              </a:rPr>
              <a:t>Lot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of details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b="1" dirty="0" err="1" smtClean="0">
                <a:solidFill>
                  <a:schemeClr val="tx1"/>
                </a:solidFill>
              </a:rPr>
              <a:t>to</a:t>
            </a:r>
            <a:r>
              <a:rPr lang="nl-NL" b="1" dirty="0" smtClean="0">
                <a:solidFill>
                  <a:schemeClr val="tx1"/>
                </a:solidFill>
              </a:rPr>
              <a:t> deal</a:t>
            </a:r>
            <a:r>
              <a:rPr lang="nl-NL" dirty="0" smtClean="0"/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with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dirty="0" smtClean="0"/>
              <a:t>as a </a:t>
            </a:r>
            <a:r>
              <a:rPr lang="nl-NL" dirty="0" err="1" smtClean="0"/>
              <a:t>developer</a:t>
            </a:r>
            <a:r>
              <a:rPr lang="nl-NL" dirty="0" smtClean="0"/>
              <a:t>!</a:t>
            </a:r>
          </a:p>
          <a:p>
            <a:pPr marL="285750" indent="-285750"/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b="1" dirty="0" smtClean="0">
                <a:solidFill>
                  <a:schemeClr val="tx1"/>
                </a:solidFill>
              </a:rPr>
              <a:t>do REST right</a:t>
            </a:r>
            <a:r>
              <a:rPr lang="nl-NL" dirty="0" smtClean="0"/>
              <a:t> </a:t>
            </a:r>
            <a:r>
              <a:rPr lang="nl-NL" dirty="0" err="1" smtClean="0"/>
              <a:t>anyway</a:t>
            </a:r>
            <a:r>
              <a:rPr lang="nl-NL" b="1" dirty="0" smtClean="0">
                <a:solidFill>
                  <a:schemeClr val="tx1"/>
                </a:solidFill>
              </a:rPr>
              <a:t>?</a:t>
            </a:r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464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2756</TotalTime>
  <Words>1266</Words>
  <Application>Microsoft Macintosh PowerPoint</Application>
  <PresentationFormat>Diavoorstelling (16:9)</PresentationFormat>
  <Paragraphs>348</Paragraphs>
  <Slides>55</Slides>
  <Notes>34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55</vt:i4>
      </vt:variant>
    </vt:vector>
  </HeadingPairs>
  <TitlesOfParts>
    <vt:vector size="57" baseType="lpstr">
      <vt:lpstr>Arial</vt:lpstr>
      <vt:lpstr>Simple Dark</vt:lpstr>
      <vt:lpstr>PowerPoint-presentatie</vt:lpstr>
      <vt:lpstr>Agenda</vt:lpstr>
      <vt:lpstr>What is GraphQL</vt:lpstr>
      <vt:lpstr>GraphQL: who is using it… to name a few?</vt:lpstr>
      <vt:lpstr>GraphQL: as a replacement for REST?</vt:lpstr>
      <vt:lpstr>Consider this website…using REST (1)</vt:lpstr>
      <vt:lpstr>Consider this website…using REST (2)</vt:lpstr>
      <vt:lpstr>With REST we can solve this right?!</vt:lpstr>
      <vt:lpstr>But the problem with REST</vt:lpstr>
      <vt:lpstr>What if… GraphQL!</vt:lpstr>
      <vt:lpstr>The same website…using GraphQL</vt:lpstr>
      <vt:lpstr>Agenda</vt:lpstr>
      <vt:lpstr>GraphQL schema</vt:lpstr>
      <vt:lpstr>GraphQL schema definition</vt:lpstr>
      <vt:lpstr>GraphQL schema: types 1</vt:lpstr>
      <vt:lpstr>GraphQL schema: types 2</vt:lpstr>
      <vt:lpstr>GraphQL schema: types 3</vt:lpstr>
      <vt:lpstr>GraphQL schema: types 4</vt:lpstr>
      <vt:lpstr>GraphQL schema: model the shape of your data</vt:lpstr>
      <vt:lpstr>GraphQL schema: Query type</vt:lpstr>
      <vt:lpstr>GraphQL: Query (more later)</vt:lpstr>
      <vt:lpstr>Agenda</vt:lpstr>
      <vt:lpstr>GraphQL: what do you implement</vt:lpstr>
      <vt:lpstr>GraphQL runtime(s)</vt:lpstr>
      <vt:lpstr>GraphQL Java, the players…</vt:lpstr>
      <vt:lpstr>GraphQL Java: developing the schema</vt:lpstr>
      <vt:lpstr>GraphQL Java: code-first, builder style</vt:lpstr>
      <vt:lpstr>GraphQL Java: code-first, reusable type</vt:lpstr>
      <vt:lpstr>GraphQL Java: DataFetcher (field resolver)</vt:lpstr>
      <vt:lpstr>GraphQL Java: DataFetcher (field resolver)</vt:lpstr>
      <vt:lpstr>GraphQL Java: developing the schema</vt:lpstr>
      <vt:lpstr>GraphQL Java: schema-first</vt:lpstr>
      <vt:lpstr>GraphQL Java: developing the schema</vt:lpstr>
      <vt:lpstr>graphql-java-tools: schema-first</vt:lpstr>
      <vt:lpstr>GraphQL SPQR: code (only) first</vt:lpstr>
      <vt:lpstr>GraphQL Java: defining a query</vt:lpstr>
      <vt:lpstr>GraphQL Java: executing queries</vt:lpstr>
      <vt:lpstr>GraphQL: Execution Result</vt:lpstr>
      <vt:lpstr>GraphQL: Execution Result</vt:lpstr>
      <vt:lpstr>Agenda</vt:lpstr>
      <vt:lpstr>GraphQL mutation: schema</vt:lpstr>
      <vt:lpstr>GraphQL mutation: schema</vt:lpstr>
      <vt:lpstr>GraphQL mutation: query</vt:lpstr>
      <vt:lpstr>Agenda</vt:lpstr>
      <vt:lpstr>GraphQL introspection: schema</vt:lpstr>
      <vt:lpstr>GraphQL introspection: type</vt:lpstr>
      <vt:lpstr>Agenda</vt:lpstr>
      <vt:lpstr>GraphiQL</vt:lpstr>
      <vt:lpstr>GraphQL Voyager</vt:lpstr>
      <vt:lpstr>Agenda</vt:lpstr>
      <vt:lpstr>Demo</vt:lpstr>
      <vt:lpstr>Aren`t there any problems?</vt:lpstr>
      <vt:lpstr>Summary and conclusion</vt:lpstr>
      <vt:lpstr>Links</vt:lpstr>
      <vt:lpstr>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Microsoft Office-gebruiker</cp:lastModifiedBy>
  <cp:revision>248</cp:revision>
  <cp:lastPrinted>2017-10-11T13:03:38Z</cp:lastPrinted>
  <dcterms:modified xsi:type="dcterms:W3CDTF">2017-10-13T08:32:11Z</dcterms:modified>
</cp:coreProperties>
</file>